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33"/>
  </p:notesMasterIdLst>
  <p:sldIdLst>
    <p:sldId id="256" r:id="rId2"/>
    <p:sldId id="259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3" r:id="rId11"/>
    <p:sldId id="284" r:id="rId12"/>
    <p:sldId id="285" r:id="rId13"/>
    <p:sldId id="282" r:id="rId14"/>
    <p:sldId id="286" r:id="rId15"/>
    <p:sldId id="287" r:id="rId16"/>
    <p:sldId id="288" r:id="rId17"/>
    <p:sldId id="289" r:id="rId18"/>
    <p:sldId id="290" r:id="rId19"/>
    <p:sldId id="293" r:id="rId20"/>
    <p:sldId id="291" r:id="rId21"/>
    <p:sldId id="294" r:id="rId22"/>
    <p:sldId id="295" r:id="rId23"/>
    <p:sldId id="297" r:id="rId24"/>
    <p:sldId id="296" r:id="rId25"/>
    <p:sldId id="302" r:id="rId26"/>
    <p:sldId id="298" r:id="rId27"/>
    <p:sldId id="299" r:id="rId28"/>
    <p:sldId id="303" r:id="rId29"/>
    <p:sldId id="304" r:id="rId30"/>
    <p:sldId id="273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454AC-A7FF-E648-A0EA-0813090D2A94}" v="823" dt="2020-08-06T02:29:06.874"/>
    <p1510:client id="{8859F081-D121-079B-0661-0FB2CA245FF7}" v="112" dt="2020-08-06T00:28:11.780"/>
    <p1510:client id="{B33E9242-5F84-8532-B8E5-D77AE4924C5E}" v="94" dt="2020-08-05T21:28:51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/>
    <p:restoredTop sz="90222"/>
  </p:normalViewPr>
  <p:slideViewPr>
    <p:cSldViewPr snapToGrid="0">
      <p:cViewPr varScale="1">
        <p:scale>
          <a:sx n="105" d="100"/>
          <a:sy n="105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 Eriksen" userId="S::15ge6@queensu.ca::317030a3-70b1-4c95-bb65-ac8361945de5" providerId="AD" clId="Web-{B33E9242-5F84-8532-B8E5-D77AE4924C5E}"/>
    <pc:docChg chg="modSld">
      <pc:chgData name="Greg Eriksen" userId="S::15ge6@queensu.ca::317030a3-70b1-4c95-bb65-ac8361945de5" providerId="AD" clId="Web-{B33E9242-5F84-8532-B8E5-D77AE4924C5E}" dt="2020-08-05T21:28:51.412" v="92"/>
      <pc:docMkLst>
        <pc:docMk/>
      </pc:docMkLst>
      <pc:sldChg chg="modSp">
        <pc:chgData name="Greg Eriksen" userId="S::15ge6@queensu.ca::317030a3-70b1-4c95-bb65-ac8361945de5" providerId="AD" clId="Web-{B33E9242-5F84-8532-B8E5-D77AE4924C5E}" dt="2020-08-05T21:26:28.630" v="86" actId="20577"/>
        <pc:sldMkLst>
          <pc:docMk/>
          <pc:sldMk cId="3246869291" sldId="279"/>
        </pc:sldMkLst>
        <pc:spChg chg="mod">
          <ac:chgData name="Greg Eriksen" userId="S::15ge6@queensu.ca::317030a3-70b1-4c95-bb65-ac8361945de5" providerId="AD" clId="Web-{B33E9242-5F84-8532-B8E5-D77AE4924C5E}" dt="2020-08-05T21:26:28.630" v="86" actId="20577"/>
          <ac:spMkLst>
            <pc:docMk/>
            <pc:sldMk cId="3246869291" sldId="279"/>
            <ac:spMk id="3" creationId="{BEF4540F-06FB-6948-8B95-1C5B4A8F4384}"/>
          </ac:spMkLst>
        </pc:spChg>
      </pc:sldChg>
      <pc:sldChg chg="addSp delSp modSp">
        <pc:chgData name="Greg Eriksen" userId="S::15ge6@queensu.ca::317030a3-70b1-4c95-bb65-ac8361945de5" providerId="AD" clId="Web-{B33E9242-5F84-8532-B8E5-D77AE4924C5E}" dt="2020-08-05T21:28:51.412" v="92"/>
        <pc:sldMkLst>
          <pc:docMk/>
          <pc:sldMk cId="1793351458" sldId="294"/>
        </pc:sldMkLst>
        <pc:picChg chg="add del mod">
          <ac:chgData name="Greg Eriksen" userId="S::15ge6@queensu.ca::317030a3-70b1-4c95-bb65-ac8361945de5" providerId="AD" clId="Web-{B33E9242-5F84-8532-B8E5-D77AE4924C5E}" dt="2020-08-05T21:28:51.412" v="92"/>
          <ac:picMkLst>
            <pc:docMk/>
            <pc:sldMk cId="1793351458" sldId="294"/>
            <ac:picMk id="4" creationId="{DA919586-5D92-43F9-8AC6-1F2F1AE39089}"/>
          </ac:picMkLst>
        </pc:picChg>
      </pc:sldChg>
    </pc:docChg>
  </pc:docChgLst>
  <pc:docChgLst>
    <pc:chgData name="Greg Eriksen" userId="S::15ge6@queensu.ca::317030a3-70b1-4c95-bb65-ac8361945de5" providerId="AD" clId="Web-{E29F6F6A-F935-46DC-8F9F-88EC34055BA4}"/>
    <pc:docChg chg="modSld">
      <pc:chgData name="Greg Eriksen" userId="S::15ge6@queensu.ca::317030a3-70b1-4c95-bb65-ac8361945de5" providerId="AD" clId="Web-{E29F6F6A-F935-46DC-8F9F-88EC34055BA4}" dt="2020-08-05T01:01:06.067" v="103"/>
      <pc:docMkLst>
        <pc:docMk/>
      </pc:docMkLst>
      <pc:sldChg chg="addSp delSp modSp">
        <pc:chgData name="Greg Eriksen" userId="S::15ge6@queensu.ca::317030a3-70b1-4c95-bb65-ac8361945de5" providerId="AD" clId="Web-{E29F6F6A-F935-46DC-8F9F-88EC34055BA4}" dt="2020-08-05T00:59:06.066" v="97" actId="20577"/>
        <pc:sldMkLst>
          <pc:docMk/>
          <pc:sldMk cId="1963186737" sldId="259"/>
        </pc:sldMkLst>
        <pc:spChg chg="mod">
          <ac:chgData name="Greg Eriksen" userId="S::15ge6@queensu.ca::317030a3-70b1-4c95-bb65-ac8361945de5" providerId="AD" clId="Web-{E29F6F6A-F935-46DC-8F9F-88EC34055BA4}" dt="2020-08-05T00:59:06.066" v="97" actId="20577"/>
          <ac:spMkLst>
            <pc:docMk/>
            <pc:sldMk cId="1963186737" sldId="259"/>
            <ac:spMk id="2" creationId="{C04F8D86-A516-734B-80B5-7C08284971EA}"/>
          </ac:spMkLst>
        </pc:spChg>
        <pc:spChg chg="mod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3" creationId="{9FF67A90-8925-A444-9343-712C16C16EC8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8" creationId="{5DB23C2B-2054-4D8B-9E98-9190F8E05EAD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10" creationId="{8797B5BC-9873-45F9-97D6-298FB5AF08FF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12" creationId="{665C2FCD-09A4-4B4B-AA73-F330DFE91799}"/>
          </ac:spMkLst>
        </pc:spChg>
        <pc:spChg chg="add del">
          <ac:chgData name="Greg Eriksen" userId="S::15ge6@queensu.ca::317030a3-70b1-4c95-bb65-ac8361945de5" providerId="AD" clId="Web-{E29F6F6A-F935-46DC-8F9F-88EC34055BA4}" dt="2020-08-05T00:58:33.394" v="75"/>
          <ac:spMkLst>
            <pc:docMk/>
            <pc:sldMk cId="1963186737" sldId="259"/>
            <ac:spMk id="14" creationId="{DCCCDCCF-DDE7-4FF9-BA8E-DFD3AC93A6C7}"/>
          </ac:spMkLst>
        </pc:spChg>
        <pc:spChg chg="add del">
          <ac:chgData name="Greg Eriksen" userId="S::15ge6@queensu.ca::317030a3-70b1-4c95-bb65-ac8361945de5" providerId="AD" clId="Web-{E29F6F6A-F935-46DC-8F9F-88EC34055BA4}" dt="2020-08-05T00:58:33.394" v="75"/>
          <ac:spMkLst>
            <pc:docMk/>
            <pc:sldMk cId="1963186737" sldId="259"/>
            <ac:spMk id="15" creationId="{C2352FE0-ACFA-479E-A574-CED1C035D3F5}"/>
          </ac:spMkLst>
        </pc:spChg>
        <pc:spChg chg="add del">
          <ac:chgData name="Greg Eriksen" userId="S::15ge6@queensu.ca::317030a3-70b1-4c95-bb65-ac8361945de5" providerId="AD" clId="Web-{E29F6F6A-F935-46DC-8F9F-88EC34055BA4}" dt="2020-08-05T00:58:33.394" v="75"/>
          <ac:spMkLst>
            <pc:docMk/>
            <pc:sldMk cId="1963186737" sldId="259"/>
            <ac:spMk id="16" creationId="{401F5979-1992-492E-ABBD-62EBC1016CB4}"/>
          </ac:spMkLst>
        </pc:spChg>
        <pc:spChg chg="add del">
          <ac:chgData name="Greg Eriksen" userId="S::15ge6@queensu.ca::317030a3-70b1-4c95-bb65-ac8361945de5" providerId="AD" clId="Web-{E29F6F6A-F935-46DC-8F9F-88EC34055BA4}" dt="2020-08-05T00:57:22.097" v="63"/>
          <ac:spMkLst>
            <pc:docMk/>
            <pc:sldMk cId="1963186737" sldId="259"/>
            <ac:spMk id="17" creationId="{696A55C8-89F1-439D-863D-E208C0AC880F}"/>
          </ac:spMkLst>
        </pc:spChg>
        <pc:spChg chg="add del">
          <ac:chgData name="Greg Eriksen" userId="S::15ge6@queensu.ca::317030a3-70b1-4c95-bb65-ac8361945de5" providerId="AD" clId="Web-{E29F6F6A-F935-46DC-8F9F-88EC34055BA4}" dt="2020-08-05T00:58:35.832" v="77"/>
          <ac:spMkLst>
            <pc:docMk/>
            <pc:sldMk cId="1963186737" sldId="259"/>
            <ac:spMk id="18" creationId="{F13A95FF-1A75-49AA-86AE-EED61BD0E408}"/>
          </ac:spMkLst>
        </pc:spChg>
        <pc:spChg chg="add del">
          <ac:chgData name="Greg Eriksen" userId="S::15ge6@queensu.ca::317030a3-70b1-4c95-bb65-ac8361945de5" providerId="AD" clId="Web-{E29F6F6A-F935-46DC-8F9F-88EC34055BA4}" dt="2020-08-05T00:57:22.097" v="63"/>
          <ac:spMkLst>
            <pc:docMk/>
            <pc:sldMk cId="1963186737" sldId="259"/>
            <ac:spMk id="19" creationId="{E4A1FD7E-EAEC-40B9-B75B-432F9DA75BA8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63" v="79"/>
          <ac:spMkLst>
            <pc:docMk/>
            <pc:sldMk cId="1963186737" sldId="259"/>
            <ac:spMk id="20" creationId="{696A55C8-89F1-439D-863D-E208C0AC880F}"/>
          </ac:spMkLst>
        </pc:spChg>
        <pc:spChg chg="add del">
          <ac:chgData name="Greg Eriksen" userId="S::15ge6@queensu.ca::317030a3-70b1-4c95-bb65-ac8361945de5" providerId="AD" clId="Web-{E29F6F6A-F935-46DC-8F9F-88EC34055BA4}" dt="2020-08-05T00:57:22.097" v="63"/>
          <ac:spMkLst>
            <pc:docMk/>
            <pc:sldMk cId="1963186737" sldId="259"/>
            <ac:spMk id="21" creationId="{AC88629E-396B-4C99-B284-F30AABDF2E1D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63" v="79"/>
          <ac:spMkLst>
            <pc:docMk/>
            <pc:sldMk cId="1963186737" sldId="259"/>
            <ac:spMk id="22" creationId="{E4A1FD7E-EAEC-40B9-B75B-432F9DA75BA8}"/>
          </ac:spMkLst>
        </pc:spChg>
        <pc:spChg chg="add del">
          <ac:chgData name="Greg Eriksen" userId="S::15ge6@queensu.ca::317030a3-70b1-4c95-bb65-ac8361945de5" providerId="AD" clId="Web-{E29F6F6A-F935-46DC-8F9F-88EC34055BA4}" dt="2020-08-05T00:58:33.394" v="75"/>
          <ac:spMkLst>
            <pc:docMk/>
            <pc:sldMk cId="1963186737" sldId="259"/>
            <ac:spMk id="23" creationId="{377CB93F-A0E2-4BBE-B2FC-E93932C7ECEE}"/>
          </ac:spMkLst>
        </pc:spChg>
        <pc:spChg chg="add del">
          <ac:chgData name="Greg Eriksen" userId="S::15ge6@queensu.ca::317030a3-70b1-4c95-bb65-ac8361945de5" providerId="AD" clId="Web-{E29F6F6A-F935-46DC-8F9F-88EC34055BA4}" dt="2020-08-05T00:58:43.363" v="79"/>
          <ac:spMkLst>
            <pc:docMk/>
            <pc:sldMk cId="1963186737" sldId="259"/>
            <ac:spMk id="24" creationId="{AC88629E-396B-4C99-B284-F30AABDF2E1D}"/>
          </ac:spMkLst>
        </pc:spChg>
        <pc:spChg chg="add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25" creationId="{696A55C8-89F1-439D-863D-E208C0AC880F}"/>
          </ac:spMkLst>
        </pc:spChg>
        <pc:spChg chg="add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26" creationId="{E4A1FD7E-EAEC-40B9-B75B-432F9DA75BA8}"/>
          </ac:spMkLst>
        </pc:spChg>
        <pc:spChg chg="add">
          <ac:chgData name="Greg Eriksen" userId="S::15ge6@queensu.ca::317030a3-70b1-4c95-bb65-ac8361945de5" providerId="AD" clId="Web-{E29F6F6A-F935-46DC-8F9F-88EC34055BA4}" dt="2020-08-05T00:58:43.379" v="80"/>
          <ac:spMkLst>
            <pc:docMk/>
            <pc:sldMk cId="1963186737" sldId="259"/>
            <ac:spMk id="27" creationId="{AC88629E-396B-4C99-B284-F30AABDF2E1D}"/>
          </ac:spMkLst>
        </pc:spChg>
        <pc:picChg chg="mod ord">
          <ac:chgData name="Greg Eriksen" userId="S::15ge6@queensu.ca::317030a3-70b1-4c95-bb65-ac8361945de5" providerId="AD" clId="Web-{E29F6F6A-F935-46DC-8F9F-88EC34055BA4}" dt="2020-08-05T00:58:43.379" v="80"/>
          <ac:picMkLst>
            <pc:docMk/>
            <pc:sldMk cId="1963186737" sldId="259"/>
            <ac:picMk id="4" creationId="{5CDA96ED-3D7B-4C64-B6AA-6B46D5B710C8}"/>
          </ac:picMkLst>
        </pc:picChg>
      </pc:sldChg>
      <pc:sldChg chg="addSp delSp modSp mod setBg setClrOvrMap">
        <pc:chgData name="Greg Eriksen" userId="S::15ge6@queensu.ca::317030a3-70b1-4c95-bb65-ac8361945de5" providerId="AD" clId="Web-{E29F6F6A-F935-46DC-8F9F-88EC34055BA4}" dt="2020-08-05T01:01:06.067" v="103"/>
        <pc:sldMkLst>
          <pc:docMk/>
          <pc:sldMk cId="4252630811" sldId="275"/>
        </pc:sldMkLst>
        <pc:spChg chg="mod">
          <ac:chgData name="Greg Eriksen" userId="S::15ge6@queensu.ca::317030a3-70b1-4c95-bb65-ac8361945de5" providerId="AD" clId="Web-{E29F6F6A-F935-46DC-8F9F-88EC34055BA4}" dt="2020-08-05T01:01:06.067" v="103"/>
          <ac:spMkLst>
            <pc:docMk/>
            <pc:sldMk cId="4252630811" sldId="275"/>
            <ac:spMk id="2" creationId="{15252A39-4325-D845-AF1E-993E550BFB39}"/>
          </ac:spMkLst>
        </pc:spChg>
        <pc:spChg chg="mod">
          <ac:chgData name="Greg Eriksen" userId="S::15ge6@queensu.ca::317030a3-70b1-4c95-bb65-ac8361945de5" providerId="AD" clId="Web-{E29F6F6A-F935-46DC-8F9F-88EC34055BA4}" dt="2020-08-05T01:01:06.067" v="103"/>
          <ac:spMkLst>
            <pc:docMk/>
            <pc:sldMk cId="4252630811" sldId="275"/>
            <ac:spMk id="3" creationId="{06D2AE02-4920-3747-BFC0-3F02D990A740}"/>
          </ac:spMkLst>
        </pc:spChg>
        <pc:spChg chg="add del">
          <ac:chgData name="Greg Eriksen" userId="S::15ge6@queensu.ca::317030a3-70b1-4c95-bb65-ac8361945de5" providerId="AD" clId="Web-{E29F6F6A-F935-46DC-8F9F-88EC34055BA4}" dt="2020-08-05T00:57:25.597" v="65"/>
          <ac:spMkLst>
            <pc:docMk/>
            <pc:sldMk cId="4252630811" sldId="275"/>
            <ac:spMk id="7" creationId="{DCCCDCCF-DDE7-4FF9-BA8E-DFD3AC93A6C7}"/>
          </ac:spMkLst>
        </pc:spChg>
        <pc:spChg chg="add del">
          <ac:chgData name="Greg Eriksen" userId="S::15ge6@queensu.ca::317030a3-70b1-4c95-bb65-ac8361945de5" providerId="AD" clId="Web-{E29F6F6A-F935-46DC-8F9F-88EC34055BA4}" dt="2020-08-05T00:57:25.597" v="65"/>
          <ac:spMkLst>
            <pc:docMk/>
            <pc:sldMk cId="4252630811" sldId="275"/>
            <ac:spMk id="8" creationId="{C2352FE0-ACFA-479E-A574-CED1C035D3F5}"/>
          </ac:spMkLst>
        </pc:spChg>
        <pc:spChg chg="add del">
          <ac:chgData name="Greg Eriksen" userId="S::15ge6@queensu.ca::317030a3-70b1-4c95-bb65-ac8361945de5" providerId="AD" clId="Web-{E29F6F6A-F935-46DC-8F9F-88EC34055BA4}" dt="2020-08-05T00:57:25.597" v="65"/>
          <ac:spMkLst>
            <pc:docMk/>
            <pc:sldMk cId="4252630811" sldId="275"/>
            <ac:spMk id="9" creationId="{401F5979-1992-492E-ABBD-62EBC1016CB4}"/>
          </ac:spMkLst>
        </pc:spChg>
        <pc:spChg chg="add del">
          <ac:chgData name="Greg Eriksen" userId="S::15ge6@queensu.ca::317030a3-70b1-4c95-bb65-ac8361945de5" providerId="AD" clId="Web-{E29F6F6A-F935-46DC-8F9F-88EC34055BA4}" dt="2020-08-05T00:57:31.488" v="68"/>
          <ac:spMkLst>
            <pc:docMk/>
            <pc:sldMk cId="4252630811" sldId="275"/>
            <ac:spMk id="10" creationId="{DADC4F84-175A-4AB1-916C-1E5796E1E0D3}"/>
          </ac:spMkLst>
        </pc:spChg>
        <pc:spChg chg="add del">
          <ac:chgData name="Greg Eriksen" userId="S::15ge6@queensu.ca::317030a3-70b1-4c95-bb65-ac8361945de5" providerId="AD" clId="Web-{E29F6F6A-F935-46DC-8F9F-88EC34055BA4}" dt="2020-08-05T01:01:06.067" v="103"/>
          <ac:spMkLst>
            <pc:docMk/>
            <pc:sldMk cId="4252630811" sldId="275"/>
            <ac:spMk id="11" creationId="{DADC4F84-175A-4AB1-916C-1E5796E1E0D3}"/>
          </ac:spMkLst>
        </pc:spChg>
        <pc:spChg chg="add del">
          <ac:chgData name="Greg Eriksen" userId="S::15ge6@queensu.ca::317030a3-70b1-4c95-bb65-ac8361945de5" providerId="AD" clId="Web-{E29F6F6A-F935-46DC-8F9F-88EC34055BA4}" dt="2020-08-05T00:56:10.737" v="57"/>
          <ac:spMkLst>
            <pc:docMk/>
            <pc:sldMk cId="4252630811" sldId="275"/>
            <ac:spMk id="12" creationId="{DCCCDCCF-DDE7-4FF9-BA8E-DFD3AC93A6C7}"/>
          </ac:spMkLst>
        </pc:spChg>
        <pc:spChg chg="add del">
          <ac:chgData name="Greg Eriksen" userId="S::15ge6@queensu.ca::317030a3-70b1-4c95-bb65-ac8361945de5" providerId="AD" clId="Web-{E29F6F6A-F935-46DC-8F9F-88EC34055BA4}" dt="2020-08-05T00:56:10.737" v="57"/>
          <ac:spMkLst>
            <pc:docMk/>
            <pc:sldMk cId="4252630811" sldId="275"/>
            <ac:spMk id="13" creationId="{C2352FE0-ACFA-479E-A574-CED1C035D3F5}"/>
          </ac:spMkLst>
        </pc:spChg>
        <pc:spChg chg="add del">
          <ac:chgData name="Greg Eriksen" userId="S::15ge6@queensu.ca::317030a3-70b1-4c95-bb65-ac8361945de5" providerId="AD" clId="Web-{E29F6F6A-F935-46DC-8F9F-88EC34055BA4}" dt="2020-08-05T00:56:10.737" v="57"/>
          <ac:spMkLst>
            <pc:docMk/>
            <pc:sldMk cId="4252630811" sldId="275"/>
            <ac:spMk id="14" creationId="{401F5979-1992-492E-ABBD-62EBC1016CB4}"/>
          </ac:spMkLst>
        </pc:spChg>
        <pc:spChg chg="add del">
          <ac:chgData name="Greg Eriksen" userId="S::15ge6@queensu.ca::317030a3-70b1-4c95-bb65-ac8361945de5" providerId="AD" clId="Web-{E29F6F6A-F935-46DC-8F9F-88EC34055BA4}" dt="2020-08-05T00:56:02.487" v="55"/>
          <ac:spMkLst>
            <pc:docMk/>
            <pc:sldMk cId="4252630811" sldId="275"/>
            <ac:spMk id="15" creationId="{886D4068-D045-48B0-9A00-198F2FE4B57C}"/>
          </ac:spMkLst>
        </pc:spChg>
        <pc:spChg chg="add del">
          <ac:chgData name="Greg Eriksen" userId="S::15ge6@queensu.ca::317030a3-70b1-4c95-bb65-ac8361945de5" providerId="AD" clId="Web-{E29F6F6A-F935-46DC-8F9F-88EC34055BA4}" dt="2020-08-05T00:57:25.597" v="65"/>
          <ac:spMkLst>
            <pc:docMk/>
            <pc:sldMk cId="4252630811" sldId="275"/>
            <ac:spMk id="16" creationId="{377CB93F-A0E2-4BBE-B2FC-E93932C7ECEE}"/>
          </ac:spMkLst>
        </pc:spChg>
        <pc:spChg chg="add del">
          <ac:chgData name="Greg Eriksen" userId="S::15ge6@queensu.ca::317030a3-70b1-4c95-bb65-ac8361945de5" providerId="AD" clId="Web-{E29F6F6A-F935-46DC-8F9F-88EC34055BA4}" dt="2020-08-05T00:56:02.487" v="55"/>
          <ac:spMkLst>
            <pc:docMk/>
            <pc:sldMk cId="4252630811" sldId="275"/>
            <ac:spMk id="17" creationId="{12664C4B-AAE2-4AA0-8918-134E8086F37E}"/>
          </ac:spMkLst>
        </pc:spChg>
        <pc:spChg chg="add del">
          <ac:chgData name="Greg Eriksen" userId="S::15ge6@queensu.ca::317030a3-70b1-4c95-bb65-ac8361945de5" providerId="AD" clId="Web-{E29F6F6A-F935-46DC-8F9F-88EC34055BA4}" dt="2020-08-05T00:56:02.487" v="55"/>
          <ac:spMkLst>
            <pc:docMk/>
            <pc:sldMk cId="4252630811" sldId="275"/>
            <ac:spMk id="19" creationId="{616F9FD8-4CFE-4C77-8F29-5D801C57E2AB}"/>
          </ac:spMkLst>
        </pc:spChg>
        <pc:spChg chg="add del">
          <ac:chgData name="Greg Eriksen" userId="S::15ge6@queensu.ca::317030a3-70b1-4c95-bb65-ac8361945de5" providerId="AD" clId="Web-{E29F6F6A-F935-46DC-8F9F-88EC34055BA4}" dt="2020-08-05T00:56:10.737" v="57"/>
          <ac:spMkLst>
            <pc:docMk/>
            <pc:sldMk cId="4252630811" sldId="275"/>
            <ac:spMk id="21" creationId="{377CB93F-A0E2-4BBE-B2FC-E93932C7ECEE}"/>
          </ac:spMkLst>
        </pc:spChg>
        <pc:picChg chg="add del mod">
          <ac:chgData name="Greg Eriksen" userId="S::15ge6@queensu.ca::317030a3-70b1-4c95-bb65-ac8361945de5" providerId="AD" clId="Web-{E29F6F6A-F935-46DC-8F9F-88EC34055BA4}" dt="2020-08-05T00:55:06.159" v="49"/>
          <ac:picMkLst>
            <pc:docMk/>
            <pc:sldMk cId="4252630811" sldId="275"/>
            <ac:picMk id="4" creationId="{5837A456-344B-42B8-BD92-116750C13F13}"/>
          </ac:picMkLst>
        </pc:picChg>
        <pc:picChg chg="add mod ord">
          <ac:chgData name="Greg Eriksen" userId="S::15ge6@queensu.ca::317030a3-70b1-4c95-bb65-ac8361945de5" providerId="AD" clId="Web-{E29F6F6A-F935-46DC-8F9F-88EC34055BA4}" dt="2020-08-05T01:01:06.067" v="103"/>
          <ac:picMkLst>
            <pc:docMk/>
            <pc:sldMk cId="4252630811" sldId="275"/>
            <ac:picMk id="5" creationId="{3BCE1F56-A599-4A58-A57F-4D7AD7F718BF}"/>
          </ac:picMkLst>
        </pc:picChg>
      </pc:sldChg>
    </pc:docChg>
  </pc:docChgLst>
  <pc:docChgLst>
    <pc:chgData name="Greg Eriksen" userId="S::15ge6@queensu.ca::317030a3-70b1-4c95-bb65-ac8361945de5" providerId="AD" clId="Web-{8859F081-D121-079B-0661-0FB2CA245FF7}"/>
    <pc:docChg chg="modSld">
      <pc:chgData name="Greg Eriksen" userId="S::15ge6@queensu.ca::317030a3-70b1-4c95-bb65-ac8361945de5" providerId="AD" clId="Web-{8859F081-D121-079B-0661-0FB2CA245FF7}" dt="2020-08-06T00:28:11.249" v="110" actId="20577"/>
      <pc:docMkLst>
        <pc:docMk/>
      </pc:docMkLst>
      <pc:sldChg chg="addSp delSp modSp mod setBg setClrOvrMap">
        <pc:chgData name="Greg Eriksen" userId="S::15ge6@queensu.ca::317030a3-70b1-4c95-bb65-ac8361945de5" providerId="AD" clId="Web-{8859F081-D121-079B-0661-0FB2CA245FF7}" dt="2020-08-06T00:26:01.092" v="42"/>
        <pc:sldMkLst>
          <pc:docMk/>
          <pc:sldMk cId="1793351458" sldId="294"/>
        </pc:sldMkLst>
        <pc:spChg chg="mod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2" creationId="{9D9F5C43-53F7-B642-8D40-39FF6664EA38}"/>
          </ac:spMkLst>
        </pc:spChg>
        <pc:spChg chg="mod ord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3" creationId="{47A3596B-4E4F-394E-A158-1D9E9DEF30FD}"/>
          </ac:spMkLst>
        </pc:spChg>
        <pc:spChg chg="add del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10" creationId="{EE9F5D7F-1BBC-4096-ADA7-AA9C9E4D2868}"/>
          </ac:spMkLst>
        </pc:spChg>
        <pc:spChg chg="add del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12" creationId="{06D370DD-716B-4528-B475-331F84CEA5A1}"/>
          </ac:spMkLst>
        </pc:spChg>
        <pc:spChg chg="add del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14" creationId="{E79D076F-656A-4CD9-83AD-AF8F4B28CA49}"/>
          </ac:spMkLst>
        </pc:spChg>
        <pc:spChg chg="add del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19" creationId="{A1DFCBE5-52C1-48A9-89CF-E7D68CCA1620}"/>
          </ac:spMkLst>
        </pc:spChg>
        <pc:spChg chg="add del">
          <ac:chgData name="Greg Eriksen" userId="S::15ge6@queensu.ca::317030a3-70b1-4c95-bb65-ac8361945de5" providerId="AD" clId="Web-{8859F081-D121-079B-0661-0FB2CA245FF7}" dt="2020-08-06T00:20:56.733" v="22"/>
          <ac:spMkLst>
            <pc:docMk/>
            <pc:sldMk cId="1793351458" sldId="294"/>
            <ac:spMk id="21" creationId="{EB17C8F6-D357-4254-BBAC-96B01EEBE162}"/>
          </ac:spMkLst>
        </pc:spChg>
        <pc:picChg chg="add del mod">
          <ac:chgData name="Greg Eriksen" userId="S::15ge6@queensu.ca::317030a3-70b1-4c95-bb65-ac8361945de5" providerId="AD" clId="Web-{8859F081-D121-079B-0661-0FB2CA245FF7}" dt="2020-08-06T00:26:01.092" v="42"/>
          <ac:picMkLst>
            <pc:docMk/>
            <pc:sldMk cId="1793351458" sldId="294"/>
            <ac:picMk id="4" creationId="{F76ED880-003B-4F9C-BC60-BB910D3807BB}"/>
          </ac:picMkLst>
        </pc:picChg>
        <pc:picChg chg="mod">
          <ac:chgData name="Greg Eriksen" userId="S::15ge6@queensu.ca::317030a3-70b1-4c95-bb65-ac8361945de5" providerId="AD" clId="Web-{8859F081-D121-079B-0661-0FB2CA245FF7}" dt="2020-08-06T00:20:56.733" v="22"/>
          <ac:picMkLst>
            <pc:docMk/>
            <pc:sldMk cId="1793351458" sldId="294"/>
            <ac:picMk id="5" creationId="{DB0FFAB6-405D-0E49-9A74-00B746C0EADB}"/>
          </ac:picMkLst>
        </pc:picChg>
        <pc:picChg chg="mod ord">
          <ac:chgData name="Greg Eriksen" userId="S::15ge6@queensu.ca::317030a3-70b1-4c95-bb65-ac8361945de5" providerId="AD" clId="Web-{8859F081-D121-079B-0661-0FB2CA245FF7}" dt="2020-08-06T00:20:56.733" v="22"/>
          <ac:picMkLst>
            <pc:docMk/>
            <pc:sldMk cId="1793351458" sldId="294"/>
            <ac:picMk id="7" creationId="{861EE2A5-6B41-4072-A385-53E736727FBE}"/>
          </ac:picMkLst>
        </pc:picChg>
      </pc:sldChg>
      <pc:sldChg chg="modSp">
        <pc:chgData name="Greg Eriksen" userId="S::15ge6@queensu.ca::317030a3-70b1-4c95-bb65-ac8361945de5" providerId="AD" clId="Web-{8859F081-D121-079B-0661-0FB2CA245FF7}" dt="2020-08-06T00:28:10.124" v="108" actId="20577"/>
        <pc:sldMkLst>
          <pc:docMk/>
          <pc:sldMk cId="1289431748" sldId="295"/>
        </pc:sldMkLst>
        <pc:spChg chg="mod">
          <ac:chgData name="Greg Eriksen" userId="S::15ge6@queensu.ca::317030a3-70b1-4c95-bb65-ac8361945de5" providerId="AD" clId="Web-{8859F081-D121-079B-0661-0FB2CA245FF7}" dt="2020-08-06T00:28:10.124" v="108" actId="20577"/>
          <ac:spMkLst>
            <pc:docMk/>
            <pc:sldMk cId="1289431748" sldId="295"/>
            <ac:spMk id="8" creationId="{9CDD92CD-6DE3-4945-A811-A67D180CE1E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69FCE-60BA-4461-9FD1-933868D2DBB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3F86C0C-C3EC-46D1-80F0-E2D56E202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Linear Regression (base-line)</a:t>
          </a:r>
        </a:p>
      </dgm:t>
    </dgm:pt>
    <dgm:pt modelId="{A808E643-0D50-4536-BF99-D1D9C87B730B}" type="parTrans" cxnId="{333B19A0-3472-440B-B2D0-42252085075C}">
      <dgm:prSet/>
      <dgm:spPr/>
      <dgm:t>
        <a:bodyPr/>
        <a:lstStyle/>
        <a:p>
          <a:endParaRPr lang="en-US"/>
        </a:p>
      </dgm:t>
    </dgm:pt>
    <dgm:pt modelId="{EA8C20C7-9CDA-4FEC-82C5-522470BA5D60}" type="sibTrans" cxnId="{333B19A0-3472-440B-B2D0-42252085075C}">
      <dgm:prSet/>
      <dgm:spPr/>
      <dgm:t>
        <a:bodyPr/>
        <a:lstStyle/>
        <a:p>
          <a:endParaRPr lang="en-US"/>
        </a:p>
      </dgm:t>
    </dgm:pt>
    <dgm:pt modelId="{E4B74C21-6271-4EFC-9A74-FA5C8DB2C7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</a:t>
          </a:r>
        </a:p>
      </dgm:t>
    </dgm:pt>
    <dgm:pt modelId="{48AFE775-534D-4283-91C9-FC99F59FC3A0}" type="parTrans" cxnId="{E3DB2459-E05B-48A0-872C-CF059EA036DF}">
      <dgm:prSet/>
      <dgm:spPr/>
      <dgm:t>
        <a:bodyPr/>
        <a:lstStyle/>
        <a:p>
          <a:endParaRPr lang="en-US"/>
        </a:p>
      </dgm:t>
    </dgm:pt>
    <dgm:pt modelId="{73DFBC54-CCC3-4762-96A1-8D11AFFF919D}" type="sibTrans" cxnId="{E3DB2459-E05B-48A0-872C-CF059EA036DF}">
      <dgm:prSet/>
      <dgm:spPr/>
      <dgm:t>
        <a:bodyPr/>
        <a:lstStyle/>
        <a:p>
          <a:endParaRPr lang="en-US"/>
        </a:p>
      </dgm:t>
    </dgm:pt>
    <dgm:pt modelId="{16B3BBD4-F30D-42CA-80E3-68901F0A9F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Net – MLP</a:t>
          </a:r>
        </a:p>
      </dgm:t>
    </dgm:pt>
    <dgm:pt modelId="{C279A03A-DE53-45BE-BA5D-5E670AC43059}" type="parTrans" cxnId="{8E4052CB-9AC3-4A5A-BA69-8645CD77D2E8}">
      <dgm:prSet/>
      <dgm:spPr/>
      <dgm:t>
        <a:bodyPr/>
        <a:lstStyle/>
        <a:p>
          <a:endParaRPr lang="en-US"/>
        </a:p>
      </dgm:t>
    </dgm:pt>
    <dgm:pt modelId="{84EE95DD-2F23-4E5A-9FED-DE4890EA6B91}" type="sibTrans" cxnId="{8E4052CB-9AC3-4A5A-BA69-8645CD77D2E8}">
      <dgm:prSet/>
      <dgm:spPr/>
      <dgm:t>
        <a:bodyPr/>
        <a:lstStyle/>
        <a:p>
          <a:endParaRPr lang="en-US"/>
        </a:p>
      </dgm:t>
    </dgm:pt>
    <dgm:pt modelId="{EBADF220-0A62-44A3-A520-67F437C6EF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Net - LSTM</a:t>
          </a:r>
        </a:p>
      </dgm:t>
    </dgm:pt>
    <dgm:pt modelId="{8ACD40A7-E504-4951-A91A-EF023BDEF31D}" type="parTrans" cxnId="{03E62203-6A04-4F78-8E6E-D27BE3A65B86}">
      <dgm:prSet/>
      <dgm:spPr/>
      <dgm:t>
        <a:bodyPr/>
        <a:lstStyle/>
        <a:p>
          <a:endParaRPr lang="en-US"/>
        </a:p>
      </dgm:t>
    </dgm:pt>
    <dgm:pt modelId="{0A650F73-5A40-4ED8-AC00-F94FBAFFB50A}" type="sibTrans" cxnId="{03E62203-6A04-4F78-8E6E-D27BE3A65B86}">
      <dgm:prSet/>
      <dgm:spPr/>
      <dgm:t>
        <a:bodyPr/>
        <a:lstStyle/>
        <a:p>
          <a:endParaRPr lang="en-US"/>
        </a:p>
      </dgm:t>
    </dgm:pt>
    <dgm:pt modelId="{BDC8A411-15A1-4B33-8736-556438129C66}" type="pres">
      <dgm:prSet presAssocID="{39D69FCE-60BA-4461-9FD1-933868D2DBBB}" presName="root" presStyleCnt="0">
        <dgm:presLayoutVars>
          <dgm:dir/>
          <dgm:resizeHandles val="exact"/>
        </dgm:presLayoutVars>
      </dgm:prSet>
      <dgm:spPr/>
    </dgm:pt>
    <dgm:pt modelId="{789CF74E-7DC8-4716-B167-E2E8DA3BC9AF}" type="pres">
      <dgm:prSet presAssocID="{D3F86C0C-C3EC-46D1-80F0-E2D56E202350}" presName="compNode" presStyleCnt="0"/>
      <dgm:spPr/>
    </dgm:pt>
    <dgm:pt modelId="{8349ABCF-F4BE-4F9E-9761-44CDAD9AEC86}" type="pres">
      <dgm:prSet presAssocID="{D3F86C0C-C3EC-46D1-80F0-E2D56E20235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9A68A9F8-9255-40BF-8B44-4794FAFCF9AD}" type="pres">
      <dgm:prSet presAssocID="{D3F86C0C-C3EC-46D1-80F0-E2D56E202350}" presName="spaceRect" presStyleCnt="0"/>
      <dgm:spPr/>
    </dgm:pt>
    <dgm:pt modelId="{E940B29E-0397-4E9C-A8B6-3A9392A0CB48}" type="pres">
      <dgm:prSet presAssocID="{D3F86C0C-C3EC-46D1-80F0-E2D56E202350}" presName="textRect" presStyleLbl="revTx" presStyleIdx="0" presStyleCnt="4">
        <dgm:presLayoutVars>
          <dgm:chMax val="1"/>
          <dgm:chPref val="1"/>
        </dgm:presLayoutVars>
      </dgm:prSet>
      <dgm:spPr/>
    </dgm:pt>
    <dgm:pt modelId="{658883E9-379D-4439-AA10-E6CD694B7D7B}" type="pres">
      <dgm:prSet presAssocID="{EA8C20C7-9CDA-4FEC-82C5-522470BA5D60}" presName="sibTrans" presStyleCnt="0"/>
      <dgm:spPr/>
    </dgm:pt>
    <dgm:pt modelId="{0AFB4C48-E9F7-4D9D-B30E-DF338DB6188E}" type="pres">
      <dgm:prSet presAssocID="{E4B74C21-6271-4EFC-9A74-FA5C8DB2C7A8}" presName="compNode" presStyleCnt="0"/>
      <dgm:spPr/>
    </dgm:pt>
    <dgm:pt modelId="{E052122F-EB8E-4F16-B291-DA6617C4CF2E}" type="pres">
      <dgm:prSet presAssocID="{E4B74C21-6271-4EFC-9A74-FA5C8DB2C7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5640CE1-82A0-4677-9622-FB1F0AB31EE8}" type="pres">
      <dgm:prSet presAssocID="{E4B74C21-6271-4EFC-9A74-FA5C8DB2C7A8}" presName="spaceRect" presStyleCnt="0"/>
      <dgm:spPr/>
    </dgm:pt>
    <dgm:pt modelId="{AFDE6824-D3F6-44A2-B65C-15FBFB4FAACB}" type="pres">
      <dgm:prSet presAssocID="{E4B74C21-6271-4EFC-9A74-FA5C8DB2C7A8}" presName="textRect" presStyleLbl="revTx" presStyleIdx="1" presStyleCnt="4">
        <dgm:presLayoutVars>
          <dgm:chMax val="1"/>
          <dgm:chPref val="1"/>
        </dgm:presLayoutVars>
      </dgm:prSet>
      <dgm:spPr/>
    </dgm:pt>
    <dgm:pt modelId="{51E441E4-07B4-4777-92DD-20DCC44F8F96}" type="pres">
      <dgm:prSet presAssocID="{73DFBC54-CCC3-4762-96A1-8D11AFFF919D}" presName="sibTrans" presStyleCnt="0"/>
      <dgm:spPr/>
    </dgm:pt>
    <dgm:pt modelId="{C32A2326-6F31-433F-A8B0-68DE3C914CA2}" type="pres">
      <dgm:prSet presAssocID="{16B3BBD4-F30D-42CA-80E3-68901F0A9FCA}" presName="compNode" presStyleCnt="0"/>
      <dgm:spPr/>
    </dgm:pt>
    <dgm:pt modelId="{F35D3F9C-F20A-47DB-BF57-1C56B891A4C6}" type="pres">
      <dgm:prSet presAssocID="{16B3BBD4-F30D-42CA-80E3-68901F0A9F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522218EE-652B-42C5-AC1A-1BC961E858A6}" type="pres">
      <dgm:prSet presAssocID="{16B3BBD4-F30D-42CA-80E3-68901F0A9FCA}" presName="spaceRect" presStyleCnt="0"/>
      <dgm:spPr/>
    </dgm:pt>
    <dgm:pt modelId="{B56C1515-4E7E-43AC-802E-32E5DD71B44D}" type="pres">
      <dgm:prSet presAssocID="{16B3BBD4-F30D-42CA-80E3-68901F0A9FCA}" presName="textRect" presStyleLbl="revTx" presStyleIdx="2" presStyleCnt="4">
        <dgm:presLayoutVars>
          <dgm:chMax val="1"/>
          <dgm:chPref val="1"/>
        </dgm:presLayoutVars>
      </dgm:prSet>
      <dgm:spPr/>
    </dgm:pt>
    <dgm:pt modelId="{0CF35DDB-A48C-4094-827D-358C2B28B53C}" type="pres">
      <dgm:prSet presAssocID="{84EE95DD-2F23-4E5A-9FED-DE4890EA6B91}" presName="sibTrans" presStyleCnt="0"/>
      <dgm:spPr/>
    </dgm:pt>
    <dgm:pt modelId="{52D30D71-A518-43C6-800F-9A322B36C71A}" type="pres">
      <dgm:prSet presAssocID="{EBADF220-0A62-44A3-A520-67F437C6EF60}" presName="compNode" presStyleCnt="0"/>
      <dgm:spPr/>
    </dgm:pt>
    <dgm:pt modelId="{CBFE6168-C43C-4AAF-BEE4-17A629392D32}" type="pres">
      <dgm:prSet presAssocID="{EBADF220-0A62-44A3-A520-67F437C6EF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87EE52CD-0A2E-479E-B028-3B75E43E09D9}" type="pres">
      <dgm:prSet presAssocID="{EBADF220-0A62-44A3-A520-67F437C6EF60}" presName="spaceRect" presStyleCnt="0"/>
      <dgm:spPr/>
    </dgm:pt>
    <dgm:pt modelId="{5BB827CA-5F59-4CA5-B6E7-66173CF1B348}" type="pres">
      <dgm:prSet presAssocID="{EBADF220-0A62-44A3-A520-67F437C6EF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D1D2101-7914-4ABE-9752-21A4A5738E99}" type="presOf" srcId="{16B3BBD4-F30D-42CA-80E3-68901F0A9FCA}" destId="{B56C1515-4E7E-43AC-802E-32E5DD71B44D}" srcOrd="0" destOrd="0" presId="urn:microsoft.com/office/officeart/2018/2/layout/IconLabelList"/>
    <dgm:cxn modelId="{03E62203-6A04-4F78-8E6E-D27BE3A65B86}" srcId="{39D69FCE-60BA-4461-9FD1-933868D2DBBB}" destId="{EBADF220-0A62-44A3-A520-67F437C6EF60}" srcOrd="3" destOrd="0" parTransId="{8ACD40A7-E504-4951-A91A-EF023BDEF31D}" sibTransId="{0A650F73-5A40-4ED8-AC00-F94FBAFFB50A}"/>
    <dgm:cxn modelId="{E3DB2459-E05B-48A0-872C-CF059EA036DF}" srcId="{39D69FCE-60BA-4461-9FD1-933868D2DBBB}" destId="{E4B74C21-6271-4EFC-9A74-FA5C8DB2C7A8}" srcOrd="1" destOrd="0" parTransId="{48AFE775-534D-4283-91C9-FC99F59FC3A0}" sibTransId="{73DFBC54-CCC3-4762-96A1-8D11AFFF919D}"/>
    <dgm:cxn modelId="{06B0885A-3CC9-42D6-AF1E-D16522E6E5F1}" type="presOf" srcId="{E4B74C21-6271-4EFC-9A74-FA5C8DB2C7A8}" destId="{AFDE6824-D3F6-44A2-B65C-15FBFB4FAACB}" srcOrd="0" destOrd="0" presId="urn:microsoft.com/office/officeart/2018/2/layout/IconLabelList"/>
    <dgm:cxn modelId="{84A0CB77-C22B-427C-A671-EA6841B70668}" type="presOf" srcId="{39D69FCE-60BA-4461-9FD1-933868D2DBBB}" destId="{BDC8A411-15A1-4B33-8736-556438129C66}" srcOrd="0" destOrd="0" presId="urn:microsoft.com/office/officeart/2018/2/layout/IconLabelList"/>
    <dgm:cxn modelId="{4AF35E9D-01DA-4E94-A3F1-048DA780847A}" type="presOf" srcId="{D3F86C0C-C3EC-46D1-80F0-E2D56E202350}" destId="{E940B29E-0397-4E9C-A8B6-3A9392A0CB48}" srcOrd="0" destOrd="0" presId="urn:microsoft.com/office/officeart/2018/2/layout/IconLabelList"/>
    <dgm:cxn modelId="{333B19A0-3472-440B-B2D0-42252085075C}" srcId="{39D69FCE-60BA-4461-9FD1-933868D2DBBB}" destId="{D3F86C0C-C3EC-46D1-80F0-E2D56E202350}" srcOrd="0" destOrd="0" parTransId="{A808E643-0D50-4536-BF99-D1D9C87B730B}" sibTransId="{EA8C20C7-9CDA-4FEC-82C5-522470BA5D60}"/>
    <dgm:cxn modelId="{A6F1A9A0-04EF-4ED3-9FEC-F614D99C3692}" type="presOf" srcId="{EBADF220-0A62-44A3-A520-67F437C6EF60}" destId="{5BB827CA-5F59-4CA5-B6E7-66173CF1B348}" srcOrd="0" destOrd="0" presId="urn:microsoft.com/office/officeart/2018/2/layout/IconLabelList"/>
    <dgm:cxn modelId="{8E4052CB-9AC3-4A5A-BA69-8645CD77D2E8}" srcId="{39D69FCE-60BA-4461-9FD1-933868D2DBBB}" destId="{16B3BBD4-F30D-42CA-80E3-68901F0A9FCA}" srcOrd="2" destOrd="0" parTransId="{C279A03A-DE53-45BE-BA5D-5E670AC43059}" sibTransId="{84EE95DD-2F23-4E5A-9FED-DE4890EA6B91}"/>
    <dgm:cxn modelId="{35FEAA78-5909-4C8A-9F9C-E5FB869F5913}" type="presParOf" srcId="{BDC8A411-15A1-4B33-8736-556438129C66}" destId="{789CF74E-7DC8-4716-B167-E2E8DA3BC9AF}" srcOrd="0" destOrd="0" presId="urn:microsoft.com/office/officeart/2018/2/layout/IconLabelList"/>
    <dgm:cxn modelId="{63795C09-9847-4F33-A000-E9DCF27B2967}" type="presParOf" srcId="{789CF74E-7DC8-4716-B167-E2E8DA3BC9AF}" destId="{8349ABCF-F4BE-4F9E-9761-44CDAD9AEC86}" srcOrd="0" destOrd="0" presId="urn:microsoft.com/office/officeart/2018/2/layout/IconLabelList"/>
    <dgm:cxn modelId="{4E46B991-3D5F-4993-B2A8-D9659E5F8CDC}" type="presParOf" srcId="{789CF74E-7DC8-4716-B167-E2E8DA3BC9AF}" destId="{9A68A9F8-9255-40BF-8B44-4794FAFCF9AD}" srcOrd="1" destOrd="0" presId="urn:microsoft.com/office/officeart/2018/2/layout/IconLabelList"/>
    <dgm:cxn modelId="{D9C6BD1F-1162-4D01-8B5B-3CA5757CC27E}" type="presParOf" srcId="{789CF74E-7DC8-4716-B167-E2E8DA3BC9AF}" destId="{E940B29E-0397-4E9C-A8B6-3A9392A0CB48}" srcOrd="2" destOrd="0" presId="urn:microsoft.com/office/officeart/2018/2/layout/IconLabelList"/>
    <dgm:cxn modelId="{128228CA-6F15-4EAA-9768-DCEE90049BBD}" type="presParOf" srcId="{BDC8A411-15A1-4B33-8736-556438129C66}" destId="{658883E9-379D-4439-AA10-E6CD694B7D7B}" srcOrd="1" destOrd="0" presId="urn:microsoft.com/office/officeart/2018/2/layout/IconLabelList"/>
    <dgm:cxn modelId="{1ECE71A9-91ED-468F-B8F3-B9DD38DC1E47}" type="presParOf" srcId="{BDC8A411-15A1-4B33-8736-556438129C66}" destId="{0AFB4C48-E9F7-4D9D-B30E-DF338DB6188E}" srcOrd="2" destOrd="0" presId="urn:microsoft.com/office/officeart/2018/2/layout/IconLabelList"/>
    <dgm:cxn modelId="{0BD925A4-B7F5-47A2-8612-E55357D5B43F}" type="presParOf" srcId="{0AFB4C48-E9F7-4D9D-B30E-DF338DB6188E}" destId="{E052122F-EB8E-4F16-B291-DA6617C4CF2E}" srcOrd="0" destOrd="0" presId="urn:microsoft.com/office/officeart/2018/2/layout/IconLabelList"/>
    <dgm:cxn modelId="{170E49FC-25C8-4838-890E-CBBE69FA7132}" type="presParOf" srcId="{0AFB4C48-E9F7-4D9D-B30E-DF338DB6188E}" destId="{75640CE1-82A0-4677-9622-FB1F0AB31EE8}" srcOrd="1" destOrd="0" presId="urn:microsoft.com/office/officeart/2018/2/layout/IconLabelList"/>
    <dgm:cxn modelId="{6CB119FC-3CE6-4B76-BDC6-C4CC7859D7E1}" type="presParOf" srcId="{0AFB4C48-E9F7-4D9D-B30E-DF338DB6188E}" destId="{AFDE6824-D3F6-44A2-B65C-15FBFB4FAACB}" srcOrd="2" destOrd="0" presId="urn:microsoft.com/office/officeart/2018/2/layout/IconLabelList"/>
    <dgm:cxn modelId="{FCD7B09D-2176-4D85-9397-7F648939843F}" type="presParOf" srcId="{BDC8A411-15A1-4B33-8736-556438129C66}" destId="{51E441E4-07B4-4777-92DD-20DCC44F8F96}" srcOrd="3" destOrd="0" presId="urn:microsoft.com/office/officeart/2018/2/layout/IconLabelList"/>
    <dgm:cxn modelId="{D890107C-2929-4EDD-ABFD-FE83A3BA937E}" type="presParOf" srcId="{BDC8A411-15A1-4B33-8736-556438129C66}" destId="{C32A2326-6F31-433F-A8B0-68DE3C914CA2}" srcOrd="4" destOrd="0" presId="urn:microsoft.com/office/officeart/2018/2/layout/IconLabelList"/>
    <dgm:cxn modelId="{8E11F6E9-2606-44F5-822F-2BD5EBE7FEE5}" type="presParOf" srcId="{C32A2326-6F31-433F-A8B0-68DE3C914CA2}" destId="{F35D3F9C-F20A-47DB-BF57-1C56B891A4C6}" srcOrd="0" destOrd="0" presId="urn:microsoft.com/office/officeart/2018/2/layout/IconLabelList"/>
    <dgm:cxn modelId="{82F09195-9EDD-4565-9D08-464ECCF08065}" type="presParOf" srcId="{C32A2326-6F31-433F-A8B0-68DE3C914CA2}" destId="{522218EE-652B-42C5-AC1A-1BC961E858A6}" srcOrd="1" destOrd="0" presId="urn:microsoft.com/office/officeart/2018/2/layout/IconLabelList"/>
    <dgm:cxn modelId="{6F7EF3FA-1396-4464-B988-F3C3C564ECCF}" type="presParOf" srcId="{C32A2326-6F31-433F-A8B0-68DE3C914CA2}" destId="{B56C1515-4E7E-43AC-802E-32E5DD71B44D}" srcOrd="2" destOrd="0" presId="urn:microsoft.com/office/officeart/2018/2/layout/IconLabelList"/>
    <dgm:cxn modelId="{0255A602-335D-4068-BFD5-A4F1A76C08D6}" type="presParOf" srcId="{BDC8A411-15A1-4B33-8736-556438129C66}" destId="{0CF35DDB-A48C-4094-827D-358C2B28B53C}" srcOrd="5" destOrd="0" presId="urn:microsoft.com/office/officeart/2018/2/layout/IconLabelList"/>
    <dgm:cxn modelId="{C6B1A89C-A010-4A4B-A698-06075FD71FB4}" type="presParOf" srcId="{BDC8A411-15A1-4B33-8736-556438129C66}" destId="{52D30D71-A518-43C6-800F-9A322B36C71A}" srcOrd="6" destOrd="0" presId="urn:microsoft.com/office/officeart/2018/2/layout/IconLabelList"/>
    <dgm:cxn modelId="{FD6992B7-3636-492F-AEC4-628D2F7E6ECB}" type="presParOf" srcId="{52D30D71-A518-43C6-800F-9A322B36C71A}" destId="{CBFE6168-C43C-4AAF-BEE4-17A629392D32}" srcOrd="0" destOrd="0" presId="urn:microsoft.com/office/officeart/2018/2/layout/IconLabelList"/>
    <dgm:cxn modelId="{525BCE19-84E6-4D29-B752-379FAFD91F21}" type="presParOf" srcId="{52D30D71-A518-43C6-800F-9A322B36C71A}" destId="{87EE52CD-0A2E-479E-B028-3B75E43E09D9}" srcOrd="1" destOrd="0" presId="urn:microsoft.com/office/officeart/2018/2/layout/IconLabelList"/>
    <dgm:cxn modelId="{0B1D43A7-2EC5-46AD-85D3-70E5681E195E}" type="presParOf" srcId="{52D30D71-A518-43C6-800F-9A322B36C71A}" destId="{5BB827CA-5F59-4CA5-B6E7-66173CF1B34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DF3A3D-DE91-44BE-B019-3C61ABCEB97D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79B8DA3-51ED-4161-BA25-314A69E1799F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BE2F50A2-342D-402A-8519-7A538BBE4791}" type="parTrans" cxnId="{2BA0AA54-BA49-4F36-9DD9-9D7D6795C26B}">
      <dgm:prSet/>
      <dgm:spPr/>
      <dgm:t>
        <a:bodyPr/>
        <a:lstStyle/>
        <a:p>
          <a:endParaRPr lang="en-US"/>
        </a:p>
      </dgm:t>
    </dgm:pt>
    <dgm:pt modelId="{F1103520-BD33-4341-943C-FFB33E81FFFB}" type="sibTrans" cxnId="{2BA0AA54-BA49-4F36-9DD9-9D7D6795C26B}">
      <dgm:prSet/>
      <dgm:spPr/>
      <dgm:t>
        <a:bodyPr/>
        <a:lstStyle/>
        <a:p>
          <a:endParaRPr lang="en-US"/>
        </a:p>
      </dgm:t>
    </dgm:pt>
    <dgm:pt modelId="{47C12BD4-2E26-47EE-8E47-1C6DC52523D0}">
      <dgm:prSet/>
      <dgm:spPr/>
      <dgm:t>
        <a:bodyPr/>
        <a:lstStyle/>
        <a:p>
          <a:r>
            <a:rPr lang="en-US"/>
            <a:t>Simplicity</a:t>
          </a:r>
        </a:p>
      </dgm:t>
    </dgm:pt>
    <dgm:pt modelId="{64C6B8C8-E146-4FB9-99BA-DE862BD0ACB0}" type="parTrans" cxnId="{5328DD56-216D-48C1-96F3-AAE66CAA99B7}">
      <dgm:prSet/>
      <dgm:spPr/>
      <dgm:t>
        <a:bodyPr/>
        <a:lstStyle/>
        <a:p>
          <a:endParaRPr lang="en-US"/>
        </a:p>
      </dgm:t>
    </dgm:pt>
    <dgm:pt modelId="{8EF65569-C200-43DE-A523-360EAA2F7798}" type="sibTrans" cxnId="{5328DD56-216D-48C1-96F3-AAE66CAA99B7}">
      <dgm:prSet/>
      <dgm:spPr/>
      <dgm:t>
        <a:bodyPr/>
        <a:lstStyle/>
        <a:p>
          <a:endParaRPr lang="en-US"/>
        </a:p>
      </dgm:t>
    </dgm:pt>
    <dgm:pt modelId="{433BAE70-DDD4-4EB7-A7D9-DCC218FBE653}">
      <dgm:prSet/>
      <dgm:spPr/>
      <dgm:t>
        <a:bodyPr/>
        <a:lstStyle/>
        <a:p>
          <a:r>
            <a:rPr lang="en-US"/>
            <a:t>Baseline model</a:t>
          </a:r>
        </a:p>
      </dgm:t>
    </dgm:pt>
    <dgm:pt modelId="{B68778F0-5950-4F38-82B2-0B4D9DD46603}" type="parTrans" cxnId="{9C3BD395-CA81-44F1-8EFB-90B3E2085C4C}">
      <dgm:prSet/>
      <dgm:spPr/>
      <dgm:t>
        <a:bodyPr/>
        <a:lstStyle/>
        <a:p>
          <a:endParaRPr lang="en-US"/>
        </a:p>
      </dgm:t>
    </dgm:pt>
    <dgm:pt modelId="{972E328F-0C91-4E23-B17F-833147AAD7D1}" type="sibTrans" cxnId="{9C3BD395-CA81-44F1-8EFB-90B3E2085C4C}">
      <dgm:prSet/>
      <dgm:spPr/>
      <dgm:t>
        <a:bodyPr/>
        <a:lstStyle/>
        <a:p>
          <a:endParaRPr lang="en-US"/>
        </a:p>
      </dgm:t>
    </dgm:pt>
    <dgm:pt modelId="{2B139ABA-1F74-4E28-9257-0068F2C66C1B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489E0F57-BAA3-4EC1-9098-B568611B4F7B}" type="parTrans" cxnId="{15D3FC14-C1EE-46A0-BA53-B58B4FBB9565}">
      <dgm:prSet/>
      <dgm:spPr/>
      <dgm:t>
        <a:bodyPr/>
        <a:lstStyle/>
        <a:p>
          <a:endParaRPr lang="en-US"/>
        </a:p>
      </dgm:t>
    </dgm:pt>
    <dgm:pt modelId="{631F8CA6-06A5-44DC-8EED-C98714D3201E}" type="sibTrans" cxnId="{15D3FC14-C1EE-46A0-BA53-B58B4FBB9565}">
      <dgm:prSet/>
      <dgm:spPr/>
      <dgm:t>
        <a:bodyPr/>
        <a:lstStyle/>
        <a:p>
          <a:endParaRPr lang="en-US"/>
        </a:p>
      </dgm:t>
    </dgm:pt>
    <dgm:pt modelId="{CE0E66E3-C6DB-40F9-8F19-E5E9C6815C64}">
      <dgm:prSet/>
      <dgm:spPr/>
      <dgm:t>
        <a:bodyPr/>
        <a:lstStyle/>
        <a:p>
          <a:r>
            <a:rPr lang="en-US"/>
            <a:t>Less influenced by outliers</a:t>
          </a:r>
        </a:p>
      </dgm:t>
    </dgm:pt>
    <dgm:pt modelId="{3BEFCE20-4E8B-4BA1-B55A-B8F6892059D5}" type="parTrans" cxnId="{BDA8608F-149E-4EDF-B7EE-71D777C762DC}">
      <dgm:prSet/>
      <dgm:spPr/>
      <dgm:t>
        <a:bodyPr/>
        <a:lstStyle/>
        <a:p>
          <a:endParaRPr lang="en-US"/>
        </a:p>
      </dgm:t>
    </dgm:pt>
    <dgm:pt modelId="{6ACB74B5-91E6-4315-9BC1-04A7CE77C947}" type="sibTrans" cxnId="{BDA8608F-149E-4EDF-B7EE-71D777C762DC}">
      <dgm:prSet/>
      <dgm:spPr/>
      <dgm:t>
        <a:bodyPr/>
        <a:lstStyle/>
        <a:p>
          <a:endParaRPr lang="en-US"/>
        </a:p>
      </dgm:t>
    </dgm:pt>
    <dgm:pt modelId="{602C3C84-32C7-4795-82E5-F8D5A84B4575}">
      <dgm:prSet/>
      <dgm:spPr/>
      <dgm:t>
        <a:bodyPr/>
        <a:lstStyle/>
        <a:p>
          <a:r>
            <a:rPr lang="en-US"/>
            <a:t>Can handle collinearity</a:t>
          </a:r>
        </a:p>
      </dgm:t>
    </dgm:pt>
    <dgm:pt modelId="{4976E176-38DB-4E9E-A3E6-F1CF758001CD}" type="parTrans" cxnId="{A1F1575D-3A66-4EB3-9E7A-3D33C3A1EE8B}">
      <dgm:prSet/>
      <dgm:spPr/>
      <dgm:t>
        <a:bodyPr/>
        <a:lstStyle/>
        <a:p>
          <a:endParaRPr lang="en-US"/>
        </a:p>
      </dgm:t>
    </dgm:pt>
    <dgm:pt modelId="{617E6035-AE23-4989-99F7-1E3C91437466}" type="sibTrans" cxnId="{A1F1575D-3A66-4EB3-9E7A-3D33C3A1EE8B}">
      <dgm:prSet/>
      <dgm:spPr/>
      <dgm:t>
        <a:bodyPr/>
        <a:lstStyle/>
        <a:p>
          <a:endParaRPr lang="en-US"/>
        </a:p>
      </dgm:t>
    </dgm:pt>
    <dgm:pt modelId="{65833982-51D8-40D5-9A1E-B63FDCCD5501}">
      <dgm:prSet/>
      <dgm:spPr/>
      <dgm:t>
        <a:bodyPr/>
        <a:lstStyle/>
        <a:p>
          <a:r>
            <a:rPr lang="en-US"/>
            <a:t>Neural Net – MLP</a:t>
          </a:r>
        </a:p>
      </dgm:t>
    </dgm:pt>
    <dgm:pt modelId="{F2220B10-A1F0-4CB8-A21C-F3F3F532A373}" type="parTrans" cxnId="{42A451CB-4478-4007-B4C7-883B8AEA3FC8}">
      <dgm:prSet/>
      <dgm:spPr/>
      <dgm:t>
        <a:bodyPr/>
        <a:lstStyle/>
        <a:p>
          <a:endParaRPr lang="en-US"/>
        </a:p>
      </dgm:t>
    </dgm:pt>
    <dgm:pt modelId="{50F0A51E-5B72-4255-BB84-9904162B74F7}" type="sibTrans" cxnId="{42A451CB-4478-4007-B4C7-883B8AEA3FC8}">
      <dgm:prSet/>
      <dgm:spPr/>
      <dgm:t>
        <a:bodyPr/>
        <a:lstStyle/>
        <a:p>
          <a:endParaRPr lang="en-US"/>
        </a:p>
      </dgm:t>
    </dgm:pt>
    <dgm:pt modelId="{F1E8A3D3-6F8D-4D9A-87AC-99FD3C1538F5}">
      <dgm:prSet/>
      <dgm:spPr/>
      <dgm:t>
        <a:bodyPr/>
        <a:lstStyle/>
        <a:p>
          <a:r>
            <a:rPr lang="en-US"/>
            <a:t>Can learn from faults</a:t>
          </a:r>
        </a:p>
      </dgm:t>
    </dgm:pt>
    <dgm:pt modelId="{C7590AEB-020A-4D64-8DED-79D4124A9AB8}" type="parTrans" cxnId="{F6B9669C-FBB5-4063-8E63-AAD8223F3FE1}">
      <dgm:prSet/>
      <dgm:spPr/>
      <dgm:t>
        <a:bodyPr/>
        <a:lstStyle/>
        <a:p>
          <a:endParaRPr lang="en-US"/>
        </a:p>
      </dgm:t>
    </dgm:pt>
    <dgm:pt modelId="{B3085E1D-E1F5-4828-8E06-DD0B172B1DF0}" type="sibTrans" cxnId="{F6B9669C-FBB5-4063-8E63-AAD8223F3FE1}">
      <dgm:prSet/>
      <dgm:spPr/>
      <dgm:t>
        <a:bodyPr/>
        <a:lstStyle/>
        <a:p>
          <a:endParaRPr lang="en-US"/>
        </a:p>
      </dgm:t>
    </dgm:pt>
    <dgm:pt modelId="{374FEA16-FA93-49F9-9714-9D230FD148AC}">
      <dgm:prSet/>
      <dgm:spPr/>
      <dgm:t>
        <a:bodyPr/>
        <a:lstStyle/>
        <a:p>
          <a:r>
            <a:rPr lang="en-US"/>
            <a:t>Used for complex problem solving</a:t>
          </a:r>
        </a:p>
      </dgm:t>
    </dgm:pt>
    <dgm:pt modelId="{081BEDFA-D088-43E2-84E0-443EC0BCCD1B}" type="parTrans" cxnId="{1BDDFFB8-E599-46DA-AED3-922C71238A86}">
      <dgm:prSet/>
      <dgm:spPr/>
      <dgm:t>
        <a:bodyPr/>
        <a:lstStyle/>
        <a:p>
          <a:endParaRPr lang="en-US"/>
        </a:p>
      </dgm:t>
    </dgm:pt>
    <dgm:pt modelId="{C4E903AC-8C32-484F-8ED7-46E3A91096FE}" type="sibTrans" cxnId="{1BDDFFB8-E599-46DA-AED3-922C71238A86}">
      <dgm:prSet/>
      <dgm:spPr/>
      <dgm:t>
        <a:bodyPr/>
        <a:lstStyle/>
        <a:p>
          <a:endParaRPr lang="en-US"/>
        </a:p>
      </dgm:t>
    </dgm:pt>
    <dgm:pt modelId="{4C000FDA-0E96-4DC9-A124-4C994B243C78}">
      <dgm:prSet/>
      <dgm:spPr/>
      <dgm:t>
        <a:bodyPr/>
        <a:lstStyle/>
        <a:p>
          <a:r>
            <a:rPr lang="en-US"/>
            <a:t>Neural Net – LSTM</a:t>
          </a:r>
        </a:p>
      </dgm:t>
    </dgm:pt>
    <dgm:pt modelId="{B510C7CF-7669-450F-89ED-5F6E4CA1AB7A}" type="parTrans" cxnId="{26EA0782-D74A-4981-9808-DB1DE0CF2D36}">
      <dgm:prSet/>
      <dgm:spPr/>
      <dgm:t>
        <a:bodyPr/>
        <a:lstStyle/>
        <a:p>
          <a:endParaRPr lang="en-US"/>
        </a:p>
      </dgm:t>
    </dgm:pt>
    <dgm:pt modelId="{C38F65C3-2E13-44F5-94B4-A62DE45DB567}" type="sibTrans" cxnId="{26EA0782-D74A-4981-9808-DB1DE0CF2D36}">
      <dgm:prSet/>
      <dgm:spPr/>
      <dgm:t>
        <a:bodyPr/>
        <a:lstStyle/>
        <a:p>
          <a:endParaRPr lang="en-US"/>
        </a:p>
      </dgm:t>
    </dgm:pt>
    <dgm:pt modelId="{2FEB790D-F709-413A-B1CA-5D333E25F0A1}">
      <dgm:prSet/>
      <dgm:spPr/>
      <dgm:t>
        <a:bodyPr/>
        <a:lstStyle/>
        <a:p>
          <a:r>
            <a:rPr lang="en-US"/>
            <a:t>More complex than MLP </a:t>
          </a:r>
        </a:p>
      </dgm:t>
    </dgm:pt>
    <dgm:pt modelId="{5AE63B10-F3C2-4EF4-A553-39287565C22D}" type="parTrans" cxnId="{B9BFC538-5178-4B24-9B7C-C770A17F88BE}">
      <dgm:prSet/>
      <dgm:spPr/>
      <dgm:t>
        <a:bodyPr/>
        <a:lstStyle/>
        <a:p>
          <a:endParaRPr lang="en-US"/>
        </a:p>
      </dgm:t>
    </dgm:pt>
    <dgm:pt modelId="{7210E309-F123-42F4-BE6F-1D8E4124D2E7}" type="sibTrans" cxnId="{B9BFC538-5178-4B24-9B7C-C770A17F88BE}">
      <dgm:prSet/>
      <dgm:spPr/>
      <dgm:t>
        <a:bodyPr/>
        <a:lstStyle/>
        <a:p>
          <a:endParaRPr lang="en-US"/>
        </a:p>
      </dgm:t>
    </dgm:pt>
    <dgm:pt modelId="{EBF76158-2AA6-408E-A09D-D849367DBEE2}">
      <dgm:prSet/>
      <dgm:spPr/>
      <dgm:t>
        <a:bodyPr/>
        <a:lstStyle/>
        <a:p>
          <a:r>
            <a:rPr lang="en-US"/>
            <a:t>Better for time series data</a:t>
          </a:r>
        </a:p>
      </dgm:t>
    </dgm:pt>
    <dgm:pt modelId="{BBF3EA32-CA73-43A4-A4E2-138068FB0D78}" type="parTrans" cxnId="{CA6E641F-54DF-43BC-9FAE-003FAB977A76}">
      <dgm:prSet/>
      <dgm:spPr/>
      <dgm:t>
        <a:bodyPr/>
        <a:lstStyle/>
        <a:p>
          <a:endParaRPr lang="en-US"/>
        </a:p>
      </dgm:t>
    </dgm:pt>
    <dgm:pt modelId="{D29A3A21-9F05-47ED-8A3C-30FE74ACC2D1}" type="sibTrans" cxnId="{CA6E641F-54DF-43BC-9FAE-003FAB977A76}">
      <dgm:prSet/>
      <dgm:spPr/>
      <dgm:t>
        <a:bodyPr/>
        <a:lstStyle/>
        <a:p>
          <a:endParaRPr lang="en-US"/>
        </a:p>
      </dgm:t>
    </dgm:pt>
    <dgm:pt modelId="{9D06F88F-0A8B-483A-9560-A89E3DDDE02A}">
      <dgm:prSet/>
      <dgm:spPr/>
      <dgm:t>
        <a:bodyPr/>
        <a:lstStyle/>
        <a:p>
          <a:r>
            <a:rPr lang="en-US"/>
            <a:t>Deals with vanishing gradient problem</a:t>
          </a:r>
        </a:p>
      </dgm:t>
    </dgm:pt>
    <dgm:pt modelId="{6D9B63A9-78BB-419E-9E27-ADA9C958E436}" type="parTrans" cxnId="{BE0595EA-06A2-4F11-84CC-419E03944A97}">
      <dgm:prSet/>
      <dgm:spPr/>
      <dgm:t>
        <a:bodyPr/>
        <a:lstStyle/>
        <a:p>
          <a:endParaRPr lang="en-US"/>
        </a:p>
      </dgm:t>
    </dgm:pt>
    <dgm:pt modelId="{A3C05984-23F7-4C01-A43E-0C9FC5548B44}" type="sibTrans" cxnId="{BE0595EA-06A2-4F11-84CC-419E03944A97}">
      <dgm:prSet/>
      <dgm:spPr/>
      <dgm:t>
        <a:bodyPr/>
        <a:lstStyle/>
        <a:p>
          <a:endParaRPr lang="en-US"/>
        </a:p>
      </dgm:t>
    </dgm:pt>
    <dgm:pt modelId="{2CC1ADD1-A31B-8E43-AAF4-37C030DF436E}" type="pres">
      <dgm:prSet presAssocID="{67DF3A3D-DE91-44BE-B019-3C61ABCEB97D}" presName="Name0" presStyleCnt="0">
        <dgm:presLayoutVars>
          <dgm:dir/>
          <dgm:animLvl val="lvl"/>
          <dgm:resizeHandles val="exact"/>
        </dgm:presLayoutVars>
      </dgm:prSet>
      <dgm:spPr/>
    </dgm:pt>
    <dgm:pt modelId="{F073E46F-62A0-C14B-A0A2-E674FA7BC3A6}" type="pres">
      <dgm:prSet presAssocID="{579B8DA3-51ED-4161-BA25-314A69E1799F}" presName="linNode" presStyleCnt="0"/>
      <dgm:spPr/>
    </dgm:pt>
    <dgm:pt modelId="{9AD3FE85-C52D-1549-9078-66A0986BE0C7}" type="pres">
      <dgm:prSet presAssocID="{579B8DA3-51ED-4161-BA25-314A69E1799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09C1671-C03F-5541-8CE6-767273292AE3}" type="pres">
      <dgm:prSet presAssocID="{579B8DA3-51ED-4161-BA25-314A69E1799F}" presName="descendantText" presStyleLbl="alignAccFollowNode1" presStyleIdx="0" presStyleCnt="4">
        <dgm:presLayoutVars>
          <dgm:bulletEnabled val="1"/>
        </dgm:presLayoutVars>
      </dgm:prSet>
      <dgm:spPr/>
    </dgm:pt>
    <dgm:pt modelId="{3C731B83-FC6E-6146-8717-0356117321AD}" type="pres">
      <dgm:prSet presAssocID="{F1103520-BD33-4341-943C-FFB33E81FFFB}" presName="sp" presStyleCnt="0"/>
      <dgm:spPr/>
    </dgm:pt>
    <dgm:pt modelId="{EFCEA51C-0A63-DE40-8180-C345BA362996}" type="pres">
      <dgm:prSet presAssocID="{2B139ABA-1F74-4E28-9257-0068F2C66C1B}" presName="linNode" presStyleCnt="0"/>
      <dgm:spPr/>
    </dgm:pt>
    <dgm:pt modelId="{72231C56-D611-A545-8E01-0F41BBC09FEA}" type="pres">
      <dgm:prSet presAssocID="{2B139ABA-1F74-4E28-9257-0068F2C66C1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D02C09B-DAEA-654B-862A-8C029A061377}" type="pres">
      <dgm:prSet presAssocID="{2B139ABA-1F74-4E28-9257-0068F2C66C1B}" presName="descendantText" presStyleLbl="alignAccFollowNode1" presStyleIdx="1" presStyleCnt="4">
        <dgm:presLayoutVars>
          <dgm:bulletEnabled val="1"/>
        </dgm:presLayoutVars>
      </dgm:prSet>
      <dgm:spPr/>
    </dgm:pt>
    <dgm:pt modelId="{C487354F-8D9A-564C-AE61-754E2825B7A9}" type="pres">
      <dgm:prSet presAssocID="{631F8CA6-06A5-44DC-8EED-C98714D3201E}" presName="sp" presStyleCnt="0"/>
      <dgm:spPr/>
    </dgm:pt>
    <dgm:pt modelId="{B9428486-43C0-F543-92D7-978736A915C8}" type="pres">
      <dgm:prSet presAssocID="{65833982-51D8-40D5-9A1E-B63FDCCD5501}" presName="linNode" presStyleCnt="0"/>
      <dgm:spPr/>
    </dgm:pt>
    <dgm:pt modelId="{5885D257-9F8C-734D-8301-F10A93840E62}" type="pres">
      <dgm:prSet presAssocID="{65833982-51D8-40D5-9A1E-B63FDCCD5501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983E210-D661-D341-8EA5-154044F8FA15}" type="pres">
      <dgm:prSet presAssocID="{65833982-51D8-40D5-9A1E-B63FDCCD5501}" presName="descendantText" presStyleLbl="alignAccFollowNode1" presStyleIdx="2" presStyleCnt="4">
        <dgm:presLayoutVars>
          <dgm:bulletEnabled val="1"/>
        </dgm:presLayoutVars>
      </dgm:prSet>
      <dgm:spPr/>
    </dgm:pt>
    <dgm:pt modelId="{CC2CCA43-44EC-A448-AB58-5CA20981A7B0}" type="pres">
      <dgm:prSet presAssocID="{50F0A51E-5B72-4255-BB84-9904162B74F7}" presName="sp" presStyleCnt="0"/>
      <dgm:spPr/>
    </dgm:pt>
    <dgm:pt modelId="{607800EE-3D4C-BF45-9F1A-9C7CD07ECEC8}" type="pres">
      <dgm:prSet presAssocID="{4C000FDA-0E96-4DC9-A124-4C994B243C78}" presName="linNode" presStyleCnt="0"/>
      <dgm:spPr/>
    </dgm:pt>
    <dgm:pt modelId="{6AE796D6-3397-C741-9A6B-BAACA621F255}" type="pres">
      <dgm:prSet presAssocID="{4C000FDA-0E96-4DC9-A124-4C994B243C7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6CF25C76-5CA5-4643-BF54-23505471529C}" type="pres">
      <dgm:prSet presAssocID="{4C000FDA-0E96-4DC9-A124-4C994B243C7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9FFFD003-7BA6-1741-A284-B6744842FD49}" type="presOf" srcId="{67DF3A3D-DE91-44BE-B019-3C61ABCEB97D}" destId="{2CC1ADD1-A31B-8E43-AAF4-37C030DF436E}" srcOrd="0" destOrd="0" presId="urn:microsoft.com/office/officeart/2005/8/layout/vList5"/>
    <dgm:cxn modelId="{15D3FC14-C1EE-46A0-BA53-B58B4FBB9565}" srcId="{67DF3A3D-DE91-44BE-B019-3C61ABCEB97D}" destId="{2B139ABA-1F74-4E28-9257-0068F2C66C1B}" srcOrd="1" destOrd="0" parTransId="{489E0F57-BAA3-4EC1-9098-B568611B4F7B}" sibTransId="{631F8CA6-06A5-44DC-8EED-C98714D3201E}"/>
    <dgm:cxn modelId="{105F5F1D-AF8B-494F-ACD8-7787C1D563D0}" type="presOf" srcId="{602C3C84-32C7-4795-82E5-F8D5A84B4575}" destId="{BD02C09B-DAEA-654B-862A-8C029A061377}" srcOrd="0" destOrd="1" presId="urn:microsoft.com/office/officeart/2005/8/layout/vList5"/>
    <dgm:cxn modelId="{CA6E641F-54DF-43BC-9FAE-003FAB977A76}" srcId="{4C000FDA-0E96-4DC9-A124-4C994B243C78}" destId="{EBF76158-2AA6-408E-A09D-D849367DBEE2}" srcOrd="1" destOrd="0" parTransId="{BBF3EA32-CA73-43A4-A4E2-138068FB0D78}" sibTransId="{D29A3A21-9F05-47ED-8A3C-30FE74ACC2D1}"/>
    <dgm:cxn modelId="{40266E29-B3F7-474C-A9D3-A3205CEF4C87}" type="presOf" srcId="{433BAE70-DDD4-4EB7-A7D9-DCC218FBE653}" destId="{809C1671-C03F-5541-8CE6-767273292AE3}" srcOrd="0" destOrd="1" presId="urn:microsoft.com/office/officeart/2005/8/layout/vList5"/>
    <dgm:cxn modelId="{B9BFC538-5178-4B24-9B7C-C770A17F88BE}" srcId="{4C000FDA-0E96-4DC9-A124-4C994B243C78}" destId="{2FEB790D-F709-413A-B1CA-5D333E25F0A1}" srcOrd="0" destOrd="0" parTransId="{5AE63B10-F3C2-4EF4-A553-39287565C22D}" sibTransId="{7210E309-F123-42F4-BE6F-1D8E4124D2E7}"/>
    <dgm:cxn modelId="{2BA0AA54-BA49-4F36-9DD9-9D7D6795C26B}" srcId="{67DF3A3D-DE91-44BE-B019-3C61ABCEB97D}" destId="{579B8DA3-51ED-4161-BA25-314A69E1799F}" srcOrd="0" destOrd="0" parTransId="{BE2F50A2-342D-402A-8519-7A538BBE4791}" sibTransId="{F1103520-BD33-4341-943C-FFB33E81FFFB}"/>
    <dgm:cxn modelId="{5328DD56-216D-48C1-96F3-AAE66CAA99B7}" srcId="{579B8DA3-51ED-4161-BA25-314A69E1799F}" destId="{47C12BD4-2E26-47EE-8E47-1C6DC52523D0}" srcOrd="0" destOrd="0" parTransId="{64C6B8C8-E146-4FB9-99BA-DE862BD0ACB0}" sibTransId="{8EF65569-C200-43DE-A523-360EAA2F7798}"/>
    <dgm:cxn modelId="{0B87ED5B-C284-744D-94A8-A78A0F1C1710}" type="presOf" srcId="{4C000FDA-0E96-4DC9-A124-4C994B243C78}" destId="{6AE796D6-3397-C741-9A6B-BAACA621F255}" srcOrd="0" destOrd="0" presId="urn:microsoft.com/office/officeart/2005/8/layout/vList5"/>
    <dgm:cxn modelId="{A1F1575D-3A66-4EB3-9E7A-3D33C3A1EE8B}" srcId="{2B139ABA-1F74-4E28-9257-0068F2C66C1B}" destId="{602C3C84-32C7-4795-82E5-F8D5A84B4575}" srcOrd="1" destOrd="0" parTransId="{4976E176-38DB-4E9E-A3E6-F1CF758001CD}" sibTransId="{617E6035-AE23-4989-99F7-1E3C91437466}"/>
    <dgm:cxn modelId="{662C4378-5E0E-FB46-A4ED-BD57234AE6EF}" type="presOf" srcId="{579B8DA3-51ED-4161-BA25-314A69E1799F}" destId="{9AD3FE85-C52D-1549-9078-66A0986BE0C7}" srcOrd="0" destOrd="0" presId="urn:microsoft.com/office/officeart/2005/8/layout/vList5"/>
    <dgm:cxn modelId="{8E07817B-BD9B-7C44-BA90-4B2ACF72A07C}" type="presOf" srcId="{2B139ABA-1F74-4E28-9257-0068F2C66C1B}" destId="{72231C56-D611-A545-8E01-0F41BBC09FEA}" srcOrd="0" destOrd="0" presId="urn:microsoft.com/office/officeart/2005/8/layout/vList5"/>
    <dgm:cxn modelId="{26EA0782-D74A-4981-9808-DB1DE0CF2D36}" srcId="{67DF3A3D-DE91-44BE-B019-3C61ABCEB97D}" destId="{4C000FDA-0E96-4DC9-A124-4C994B243C78}" srcOrd="3" destOrd="0" parTransId="{B510C7CF-7669-450F-89ED-5F6E4CA1AB7A}" sibTransId="{C38F65C3-2E13-44F5-94B4-A62DE45DB567}"/>
    <dgm:cxn modelId="{172FFC82-584C-3B4A-B642-A7ACF0CC0489}" type="presOf" srcId="{CE0E66E3-C6DB-40F9-8F19-E5E9C6815C64}" destId="{BD02C09B-DAEA-654B-862A-8C029A061377}" srcOrd="0" destOrd="0" presId="urn:microsoft.com/office/officeart/2005/8/layout/vList5"/>
    <dgm:cxn modelId="{BDA8608F-149E-4EDF-B7EE-71D777C762DC}" srcId="{2B139ABA-1F74-4E28-9257-0068F2C66C1B}" destId="{CE0E66E3-C6DB-40F9-8F19-E5E9C6815C64}" srcOrd="0" destOrd="0" parTransId="{3BEFCE20-4E8B-4BA1-B55A-B8F6892059D5}" sibTransId="{6ACB74B5-91E6-4315-9BC1-04A7CE77C947}"/>
    <dgm:cxn modelId="{9C3BD395-CA81-44F1-8EFB-90B3E2085C4C}" srcId="{579B8DA3-51ED-4161-BA25-314A69E1799F}" destId="{433BAE70-DDD4-4EB7-A7D9-DCC218FBE653}" srcOrd="1" destOrd="0" parTransId="{B68778F0-5950-4F38-82B2-0B4D9DD46603}" sibTransId="{972E328F-0C91-4E23-B17F-833147AAD7D1}"/>
    <dgm:cxn modelId="{F6B9669C-FBB5-4063-8E63-AAD8223F3FE1}" srcId="{65833982-51D8-40D5-9A1E-B63FDCCD5501}" destId="{F1E8A3D3-6F8D-4D9A-87AC-99FD3C1538F5}" srcOrd="0" destOrd="0" parTransId="{C7590AEB-020A-4D64-8DED-79D4124A9AB8}" sibTransId="{B3085E1D-E1F5-4828-8E06-DD0B172B1DF0}"/>
    <dgm:cxn modelId="{1BDDFFB8-E599-46DA-AED3-922C71238A86}" srcId="{65833982-51D8-40D5-9A1E-B63FDCCD5501}" destId="{374FEA16-FA93-49F9-9714-9D230FD148AC}" srcOrd="1" destOrd="0" parTransId="{081BEDFA-D088-43E2-84E0-443EC0BCCD1B}" sibTransId="{C4E903AC-8C32-484F-8ED7-46E3A91096FE}"/>
    <dgm:cxn modelId="{9A9CC4BC-2935-3E45-9DA9-FA4302528D04}" type="presOf" srcId="{EBF76158-2AA6-408E-A09D-D849367DBEE2}" destId="{6CF25C76-5CA5-4643-BF54-23505471529C}" srcOrd="0" destOrd="1" presId="urn:microsoft.com/office/officeart/2005/8/layout/vList5"/>
    <dgm:cxn modelId="{70F82CBE-A58B-4547-AAA4-208718B676DF}" type="presOf" srcId="{9D06F88F-0A8B-483A-9560-A89E3DDDE02A}" destId="{6CF25C76-5CA5-4643-BF54-23505471529C}" srcOrd="0" destOrd="2" presId="urn:microsoft.com/office/officeart/2005/8/layout/vList5"/>
    <dgm:cxn modelId="{FC309FC0-9EBD-7E42-AA6A-B27EBD32F558}" type="presOf" srcId="{374FEA16-FA93-49F9-9714-9D230FD148AC}" destId="{D983E210-D661-D341-8EA5-154044F8FA15}" srcOrd="0" destOrd="1" presId="urn:microsoft.com/office/officeart/2005/8/layout/vList5"/>
    <dgm:cxn modelId="{85A6A4C9-A606-A548-ACEB-BF64EBE142C3}" type="presOf" srcId="{2FEB790D-F709-413A-B1CA-5D333E25F0A1}" destId="{6CF25C76-5CA5-4643-BF54-23505471529C}" srcOrd="0" destOrd="0" presId="urn:microsoft.com/office/officeart/2005/8/layout/vList5"/>
    <dgm:cxn modelId="{42A451CB-4478-4007-B4C7-883B8AEA3FC8}" srcId="{67DF3A3D-DE91-44BE-B019-3C61ABCEB97D}" destId="{65833982-51D8-40D5-9A1E-B63FDCCD5501}" srcOrd="2" destOrd="0" parTransId="{F2220B10-A1F0-4CB8-A21C-F3F3F532A373}" sibTransId="{50F0A51E-5B72-4255-BB84-9904162B74F7}"/>
    <dgm:cxn modelId="{7157FBD0-0406-BE4C-B18A-F0798CA5E528}" type="presOf" srcId="{47C12BD4-2E26-47EE-8E47-1C6DC52523D0}" destId="{809C1671-C03F-5541-8CE6-767273292AE3}" srcOrd="0" destOrd="0" presId="urn:microsoft.com/office/officeart/2005/8/layout/vList5"/>
    <dgm:cxn modelId="{9C768BD6-8E0A-AD40-9387-818725F8D007}" type="presOf" srcId="{F1E8A3D3-6F8D-4D9A-87AC-99FD3C1538F5}" destId="{D983E210-D661-D341-8EA5-154044F8FA15}" srcOrd="0" destOrd="0" presId="urn:microsoft.com/office/officeart/2005/8/layout/vList5"/>
    <dgm:cxn modelId="{1606D8E1-4608-5140-AD4F-4273F725FB5F}" type="presOf" srcId="{65833982-51D8-40D5-9A1E-B63FDCCD5501}" destId="{5885D257-9F8C-734D-8301-F10A93840E62}" srcOrd="0" destOrd="0" presId="urn:microsoft.com/office/officeart/2005/8/layout/vList5"/>
    <dgm:cxn modelId="{BE0595EA-06A2-4F11-84CC-419E03944A97}" srcId="{4C000FDA-0E96-4DC9-A124-4C994B243C78}" destId="{9D06F88F-0A8B-483A-9560-A89E3DDDE02A}" srcOrd="2" destOrd="0" parTransId="{6D9B63A9-78BB-419E-9E27-ADA9C958E436}" sibTransId="{A3C05984-23F7-4C01-A43E-0C9FC5548B44}"/>
    <dgm:cxn modelId="{642767B6-603E-2648-AE1F-4CEBB95B595F}" type="presParOf" srcId="{2CC1ADD1-A31B-8E43-AAF4-37C030DF436E}" destId="{F073E46F-62A0-C14B-A0A2-E674FA7BC3A6}" srcOrd="0" destOrd="0" presId="urn:microsoft.com/office/officeart/2005/8/layout/vList5"/>
    <dgm:cxn modelId="{A90CAFDA-88A4-7040-A0A1-C7D1B89D10EF}" type="presParOf" srcId="{F073E46F-62A0-C14B-A0A2-E674FA7BC3A6}" destId="{9AD3FE85-C52D-1549-9078-66A0986BE0C7}" srcOrd="0" destOrd="0" presId="urn:microsoft.com/office/officeart/2005/8/layout/vList5"/>
    <dgm:cxn modelId="{8BD5507A-F3DD-B64F-B323-78E2379E47A7}" type="presParOf" srcId="{F073E46F-62A0-C14B-A0A2-E674FA7BC3A6}" destId="{809C1671-C03F-5541-8CE6-767273292AE3}" srcOrd="1" destOrd="0" presId="urn:microsoft.com/office/officeart/2005/8/layout/vList5"/>
    <dgm:cxn modelId="{0AFFAF74-E67E-3845-906B-CF93F7927321}" type="presParOf" srcId="{2CC1ADD1-A31B-8E43-AAF4-37C030DF436E}" destId="{3C731B83-FC6E-6146-8717-0356117321AD}" srcOrd="1" destOrd="0" presId="urn:microsoft.com/office/officeart/2005/8/layout/vList5"/>
    <dgm:cxn modelId="{B9690739-A05B-8C4C-81EB-3646C2DA3DD1}" type="presParOf" srcId="{2CC1ADD1-A31B-8E43-AAF4-37C030DF436E}" destId="{EFCEA51C-0A63-DE40-8180-C345BA362996}" srcOrd="2" destOrd="0" presId="urn:microsoft.com/office/officeart/2005/8/layout/vList5"/>
    <dgm:cxn modelId="{A0D8CE2A-24DC-6246-8A64-A0B8A153FD05}" type="presParOf" srcId="{EFCEA51C-0A63-DE40-8180-C345BA362996}" destId="{72231C56-D611-A545-8E01-0F41BBC09FEA}" srcOrd="0" destOrd="0" presId="urn:microsoft.com/office/officeart/2005/8/layout/vList5"/>
    <dgm:cxn modelId="{53243B9E-A35E-6F4B-822F-3D9CFC1C858E}" type="presParOf" srcId="{EFCEA51C-0A63-DE40-8180-C345BA362996}" destId="{BD02C09B-DAEA-654B-862A-8C029A061377}" srcOrd="1" destOrd="0" presId="urn:microsoft.com/office/officeart/2005/8/layout/vList5"/>
    <dgm:cxn modelId="{63108CF2-F41B-7A49-A1E8-DF072494CA13}" type="presParOf" srcId="{2CC1ADD1-A31B-8E43-AAF4-37C030DF436E}" destId="{C487354F-8D9A-564C-AE61-754E2825B7A9}" srcOrd="3" destOrd="0" presId="urn:microsoft.com/office/officeart/2005/8/layout/vList5"/>
    <dgm:cxn modelId="{D45C938D-74FD-BE4F-8C0D-454F6FCEB2F7}" type="presParOf" srcId="{2CC1ADD1-A31B-8E43-AAF4-37C030DF436E}" destId="{B9428486-43C0-F543-92D7-978736A915C8}" srcOrd="4" destOrd="0" presId="urn:microsoft.com/office/officeart/2005/8/layout/vList5"/>
    <dgm:cxn modelId="{A208D8E4-FE20-F345-B18F-1B2111651EBE}" type="presParOf" srcId="{B9428486-43C0-F543-92D7-978736A915C8}" destId="{5885D257-9F8C-734D-8301-F10A93840E62}" srcOrd="0" destOrd="0" presId="urn:microsoft.com/office/officeart/2005/8/layout/vList5"/>
    <dgm:cxn modelId="{54A3E707-BC0A-9649-8DBD-3721EFE96D57}" type="presParOf" srcId="{B9428486-43C0-F543-92D7-978736A915C8}" destId="{D983E210-D661-D341-8EA5-154044F8FA15}" srcOrd="1" destOrd="0" presId="urn:microsoft.com/office/officeart/2005/8/layout/vList5"/>
    <dgm:cxn modelId="{8AC4DFDF-3EA6-B346-949B-DED445F9FF48}" type="presParOf" srcId="{2CC1ADD1-A31B-8E43-AAF4-37C030DF436E}" destId="{CC2CCA43-44EC-A448-AB58-5CA20981A7B0}" srcOrd="5" destOrd="0" presId="urn:microsoft.com/office/officeart/2005/8/layout/vList5"/>
    <dgm:cxn modelId="{6DA465C5-6A45-914D-A1CC-EFE84F91FD8F}" type="presParOf" srcId="{2CC1ADD1-A31B-8E43-AAF4-37C030DF436E}" destId="{607800EE-3D4C-BF45-9F1A-9C7CD07ECEC8}" srcOrd="6" destOrd="0" presId="urn:microsoft.com/office/officeart/2005/8/layout/vList5"/>
    <dgm:cxn modelId="{11D6F035-720F-CD45-B02D-7B57CF7DFE46}" type="presParOf" srcId="{607800EE-3D4C-BF45-9F1A-9C7CD07ECEC8}" destId="{6AE796D6-3397-C741-9A6B-BAACA621F255}" srcOrd="0" destOrd="0" presId="urn:microsoft.com/office/officeart/2005/8/layout/vList5"/>
    <dgm:cxn modelId="{135ED62E-FA73-2048-AAF0-E64CD17A4821}" type="presParOf" srcId="{607800EE-3D4C-BF45-9F1A-9C7CD07ECEC8}" destId="{6CF25C76-5CA5-4643-BF54-2350547152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017D49-5298-4B84-85A3-3694BE8AC64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606FE4-D3CA-4CCF-9C4D-F80852047160}">
      <dgm:prSet/>
      <dgm:spPr/>
      <dgm:t>
        <a:bodyPr/>
        <a:lstStyle/>
        <a:p>
          <a:r>
            <a:rPr lang="en-US"/>
            <a:t>K- fold validation</a:t>
          </a:r>
        </a:p>
      </dgm:t>
    </dgm:pt>
    <dgm:pt modelId="{CDE12BC9-7FD0-4B36-A231-551E3F641CE9}" type="parTrans" cxnId="{FF2D29EC-1BA2-418D-829C-C12CB3BE0CDF}">
      <dgm:prSet/>
      <dgm:spPr/>
      <dgm:t>
        <a:bodyPr/>
        <a:lstStyle/>
        <a:p>
          <a:endParaRPr lang="en-US"/>
        </a:p>
      </dgm:t>
    </dgm:pt>
    <dgm:pt modelId="{F48342C9-95BF-40CA-9636-36C2D87E855E}" type="sibTrans" cxnId="{FF2D29EC-1BA2-418D-829C-C12CB3BE0CDF}">
      <dgm:prSet/>
      <dgm:spPr/>
      <dgm:t>
        <a:bodyPr/>
        <a:lstStyle/>
        <a:p>
          <a:endParaRPr lang="en-US"/>
        </a:p>
      </dgm:t>
    </dgm:pt>
    <dgm:pt modelId="{F8E6D2B2-6FB7-4EFD-8E4E-F1AEE4A1816D}">
      <dgm:prSet/>
      <dgm:spPr/>
      <dgm:t>
        <a:bodyPr/>
        <a:lstStyle/>
        <a:p>
          <a:r>
            <a:rPr lang="en-US"/>
            <a:t>Adding significant attributes</a:t>
          </a:r>
        </a:p>
      </dgm:t>
    </dgm:pt>
    <dgm:pt modelId="{65331D3A-894C-4C7A-A168-BED1DB2D7A17}" type="parTrans" cxnId="{735FD033-B084-46DB-A277-1408DC61298B}">
      <dgm:prSet/>
      <dgm:spPr/>
      <dgm:t>
        <a:bodyPr/>
        <a:lstStyle/>
        <a:p>
          <a:endParaRPr lang="en-US"/>
        </a:p>
      </dgm:t>
    </dgm:pt>
    <dgm:pt modelId="{AD6DFDE1-A9E5-4047-B102-3AAB504701A6}" type="sibTrans" cxnId="{735FD033-B084-46DB-A277-1408DC61298B}">
      <dgm:prSet/>
      <dgm:spPr/>
      <dgm:t>
        <a:bodyPr/>
        <a:lstStyle/>
        <a:p>
          <a:endParaRPr lang="en-US"/>
        </a:p>
      </dgm:t>
    </dgm:pt>
    <dgm:pt modelId="{067AA973-738E-441E-BE55-CC8E50B7A43D}">
      <dgm:prSet/>
      <dgm:spPr/>
      <dgm:t>
        <a:bodyPr/>
        <a:lstStyle/>
        <a:p>
          <a:r>
            <a:rPr lang="en-US"/>
            <a:t>Longer time frame for future data</a:t>
          </a:r>
        </a:p>
      </dgm:t>
    </dgm:pt>
    <dgm:pt modelId="{A26C3140-D84C-4EB1-B53E-8857F605E9E0}" type="parTrans" cxnId="{F6D4A41A-459E-45E5-A1CD-44121D31CAE2}">
      <dgm:prSet/>
      <dgm:spPr/>
      <dgm:t>
        <a:bodyPr/>
        <a:lstStyle/>
        <a:p>
          <a:endParaRPr lang="en-US"/>
        </a:p>
      </dgm:t>
    </dgm:pt>
    <dgm:pt modelId="{3E9832A1-6BA8-45A1-8A05-8CA1D219E6F3}" type="sibTrans" cxnId="{F6D4A41A-459E-45E5-A1CD-44121D31CAE2}">
      <dgm:prSet/>
      <dgm:spPr/>
      <dgm:t>
        <a:bodyPr/>
        <a:lstStyle/>
        <a:p>
          <a:endParaRPr lang="en-US"/>
        </a:p>
      </dgm:t>
    </dgm:pt>
    <dgm:pt modelId="{1BF63EC0-D83E-4184-9AF6-ACF733D37958}">
      <dgm:prSet/>
      <dgm:spPr/>
      <dgm:t>
        <a:bodyPr/>
        <a:lstStyle/>
        <a:p>
          <a:r>
            <a:rPr lang="en-US"/>
            <a:t>Try more regression models</a:t>
          </a:r>
        </a:p>
      </dgm:t>
    </dgm:pt>
    <dgm:pt modelId="{611B0865-79DD-4FA9-853C-2EBC6C3275C0}" type="parTrans" cxnId="{C3D619D5-4E10-42C1-AAA3-18A419C9A5CE}">
      <dgm:prSet/>
      <dgm:spPr/>
      <dgm:t>
        <a:bodyPr/>
        <a:lstStyle/>
        <a:p>
          <a:endParaRPr lang="en-US"/>
        </a:p>
      </dgm:t>
    </dgm:pt>
    <dgm:pt modelId="{8AD733A6-D076-43DD-BB3E-85CFA39F70EA}" type="sibTrans" cxnId="{C3D619D5-4E10-42C1-AAA3-18A419C9A5CE}">
      <dgm:prSet/>
      <dgm:spPr/>
      <dgm:t>
        <a:bodyPr/>
        <a:lstStyle/>
        <a:p>
          <a:endParaRPr lang="en-US"/>
        </a:p>
      </dgm:t>
    </dgm:pt>
    <dgm:pt modelId="{B41F371E-73DA-4C58-BB25-93E168F89147}">
      <dgm:prSet/>
      <dgm:spPr/>
      <dgm:t>
        <a:bodyPr/>
        <a:lstStyle/>
        <a:p>
          <a:r>
            <a:rPr lang="en-US"/>
            <a:t>Try switching to a classification problem</a:t>
          </a:r>
        </a:p>
      </dgm:t>
    </dgm:pt>
    <dgm:pt modelId="{87F4254F-74C5-46BD-9538-F82DD7831DBF}" type="parTrans" cxnId="{FBAD6AE7-A62F-4C55-8ED2-71BDE895DD84}">
      <dgm:prSet/>
      <dgm:spPr/>
      <dgm:t>
        <a:bodyPr/>
        <a:lstStyle/>
        <a:p>
          <a:endParaRPr lang="en-US"/>
        </a:p>
      </dgm:t>
    </dgm:pt>
    <dgm:pt modelId="{ACF7850D-87BF-4821-90FE-4C54DCF3681C}" type="sibTrans" cxnId="{FBAD6AE7-A62F-4C55-8ED2-71BDE895DD84}">
      <dgm:prSet/>
      <dgm:spPr/>
      <dgm:t>
        <a:bodyPr/>
        <a:lstStyle/>
        <a:p>
          <a:endParaRPr lang="en-US"/>
        </a:p>
      </dgm:t>
    </dgm:pt>
    <dgm:pt modelId="{69540418-FAAB-4237-86EC-6041D2E3A175}">
      <dgm:prSet/>
      <dgm:spPr/>
      <dgm:t>
        <a:bodyPr/>
        <a:lstStyle/>
        <a:p>
          <a:r>
            <a:rPr lang="en-US"/>
            <a:t>Try with province/state level data</a:t>
          </a:r>
        </a:p>
      </dgm:t>
    </dgm:pt>
    <dgm:pt modelId="{F4F67CF5-3D01-4C0C-9FCA-5218BFDAED86}" type="parTrans" cxnId="{640A1C30-2234-4149-AE99-9F386EE4D4DC}">
      <dgm:prSet/>
      <dgm:spPr/>
      <dgm:t>
        <a:bodyPr/>
        <a:lstStyle/>
        <a:p>
          <a:endParaRPr lang="en-US"/>
        </a:p>
      </dgm:t>
    </dgm:pt>
    <dgm:pt modelId="{61152D41-99EA-493D-9E28-0ACCD4316B68}" type="sibTrans" cxnId="{640A1C30-2234-4149-AE99-9F386EE4D4DC}">
      <dgm:prSet/>
      <dgm:spPr/>
      <dgm:t>
        <a:bodyPr/>
        <a:lstStyle/>
        <a:p>
          <a:endParaRPr lang="en-US"/>
        </a:p>
      </dgm:t>
    </dgm:pt>
    <dgm:pt modelId="{41309033-23E1-ED4C-8852-706500B1BEA3}" type="pres">
      <dgm:prSet presAssocID="{40017D49-5298-4B84-85A3-3694BE8AC645}" presName="diagram" presStyleCnt="0">
        <dgm:presLayoutVars>
          <dgm:dir/>
          <dgm:resizeHandles val="exact"/>
        </dgm:presLayoutVars>
      </dgm:prSet>
      <dgm:spPr/>
    </dgm:pt>
    <dgm:pt modelId="{592B72C9-44CC-A746-BB78-BAACA395B9E5}" type="pres">
      <dgm:prSet presAssocID="{F1606FE4-D3CA-4CCF-9C4D-F80852047160}" presName="node" presStyleLbl="node1" presStyleIdx="0" presStyleCnt="6">
        <dgm:presLayoutVars>
          <dgm:bulletEnabled val="1"/>
        </dgm:presLayoutVars>
      </dgm:prSet>
      <dgm:spPr/>
    </dgm:pt>
    <dgm:pt modelId="{30FAEA35-B332-0F48-B75D-D3717AE2F516}" type="pres">
      <dgm:prSet presAssocID="{F48342C9-95BF-40CA-9636-36C2D87E855E}" presName="sibTrans" presStyleCnt="0"/>
      <dgm:spPr/>
    </dgm:pt>
    <dgm:pt modelId="{8214CC95-1752-7C47-A829-1D278398D97C}" type="pres">
      <dgm:prSet presAssocID="{F8E6D2B2-6FB7-4EFD-8E4E-F1AEE4A1816D}" presName="node" presStyleLbl="node1" presStyleIdx="1" presStyleCnt="6">
        <dgm:presLayoutVars>
          <dgm:bulletEnabled val="1"/>
        </dgm:presLayoutVars>
      </dgm:prSet>
      <dgm:spPr/>
    </dgm:pt>
    <dgm:pt modelId="{086AB80D-AABA-C04E-8667-4256D64582B6}" type="pres">
      <dgm:prSet presAssocID="{AD6DFDE1-A9E5-4047-B102-3AAB504701A6}" presName="sibTrans" presStyleCnt="0"/>
      <dgm:spPr/>
    </dgm:pt>
    <dgm:pt modelId="{7FF3A699-CFD8-C24C-81FD-A23F1DB14833}" type="pres">
      <dgm:prSet presAssocID="{067AA973-738E-441E-BE55-CC8E50B7A43D}" presName="node" presStyleLbl="node1" presStyleIdx="2" presStyleCnt="6">
        <dgm:presLayoutVars>
          <dgm:bulletEnabled val="1"/>
        </dgm:presLayoutVars>
      </dgm:prSet>
      <dgm:spPr/>
    </dgm:pt>
    <dgm:pt modelId="{CAFEED90-C68D-B74B-BDF8-83ECA660FFDA}" type="pres">
      <dgm:prSet presAssocID="{3E9832A1-6BA8-45A1-8A05-8CA1D219E6F3}" presName="sibTrans" presStyleCnt="0"/>
      <dgm:spPr/>
    </dgm:pt>
    <dgm:pt modelId="{1DAE6D6B-D204-AD49-8BA7-74B10C6A30C9}" type="pres">
      <dgm:prSet presAssocID="{1BF63EC0-D83E-4184-9AF6-ACF733D37958}" presName="node" presStyleLbl="node1" presStyleIdx="3" presStyleCnt="6">
        <dgm:presLayoutVars>
          <dgm:bulletEnabled val="1"/>
        </dgm:presLayoutVars>
      </dgm:prSet>
      <dgm:spPr/>
    </dgm:pt>
    <dgm:pt modelId="{33FA6755-06A3-0143-A980-4E4F65B177DD}" type="pres">
      <dgm:prSet presAssocID="{8AD733A6-D076-43DD-BB3E-85CFA39F70EA}" presName="sibTrans" presStyleCnt="0"/>
      <dgm:spPr/>
    </dgm:pt>
    <dgm:pt modelId="{4FCD9053-A98A-1B40-AF35-AABA8058A4DB}" type="pres">
      <dgm:prSet presAssocID="{B41F371E-73DA-4C58-BB25-93E168F89147}" presName="node" presStyleLbl="node1" presStyleIdx="4" presStyleCnt="6">
        <dgm:presLayoutVars>
          <dgm:bulletEnabled val="1"/>
        </dgm:presLayoutVars>
      </dgm:prSet>
      <dgm:spPr/>
    </dgm:pt>
    <dgm:pt modelId="{AAE0D5FA-DEE3-7140-922A-6E5985D2E5F3}" type="pres">
      <dgm:prSet presAssocID="{ACF7850D-87BF-4821-90FE-4C54DCF3681C}" presName="sibTrans" presStyleCnt="0"/>
      <dgm:spPr/>
    </dgm:pt>
    <dgm:pt modelId="{3660D072-E461-6841-BBB8-0A192BD22AC7}" type="pres">
      <dgm:prSet presAssocID="{69540418-FAAB-4237-86EC-6041D2E3A175}" presName="node" presStyleLbl="node1" presStyleIdx="5" presStyleCnt="6">
        <dgm:presLayoutVars>
          <dgm:bulletEnabled val="1"/>
        </dgm:presLayoutVars>
      </dgm:prSet>
      <dgm:spPr/>
    </dgm:pt>
  </dgm:ptLst>
  <dgm:cxnLst>
    <dgm:cxn modelId="{49932102-9769-D14F-A18E-4316B7061225}" type="presOf" srcId="{1BF63EC0-D83E-4184-9AF6-ACF733D37958}" destId="{1DAE6D6B-D204-AD49-8BA7-74B10C6A30C9}" srcOrd="0" destOrd="0" presId="urn:microsoft.com/office/officeart/2005/8/layout/default"/>
    <dgm:cxn modelId="{F6D4A41A-459E-45E5-A1CD-44121D31CAE2}" srcId="{40017D49-5298-4B84-85A3-3694BE8AC645}" destId="{067AA973-738E-441E-BE55-CC8E50B7A43D}" srcOrd="2" destOrd="0" parTransId="{A26C3140-D84C-4EB1-B53E-8857F605E9E0}" sibTransId="{3E9832A1-6BA8-45A1-8A05-8CA1D219E6F3}"/>
    <dgm:cxn modelId="{ADEE2828-FF3E-A042-9E22-C928B637AF71}" type="presOf" srcId="{B41F371E-73DA-4C58-BB25-93E168F89147}" destId="{4FCD9053-A98A-1B40-AF35-AABA8058A4DB}" srcOrd="0" destOrd="0" presId="urn:microsoft.com/office/officeart/2005/8/layout/default"/>
    <dgm:cxn modelId="{640A1C30-2234-4149-AE99-9F386EE4D4DC}" srcId="{40017D49-5298-4B84-85A3-3694BE8AC645}" destId="{69540418-FAAB-4237-86EC-6041D2E3A175}" srcOrd="5" destOrd="0" parTransId="{F4F67CF5-3D01-4C0C-9FCA-5218BFDAED86}" sibTransId="{61152D41-99EA-493D-9E28-0ACCD4316B68}"/>
    <dgm:cxn modelId="{735FD033-B084-46DB-A277-1408DC61298B}" srcId="{40017D49-5298-4B84-85A3-3694BE8AC645}" destId="{F8E6D2B2-6FB7-4EFD-8E4E-F1AEE4A1816D}" srcOrd="1" destOrd="0" parTransId="{65331D3A-894C-4C7A-A168-BED1DB2D7A17}" sibTransId="{AD6DFDE1-A9E5-4047-B102-3AAB504701A6}"/>
    <dgm:cxn modelId="{A474C76A-0E0B-2C40-AE55-59580256C189}" type="presOf" srcId="{F8E6D2B2-6FB7-4EFD-8E4E-F1AEE4A1816D}" destId="{8214CC95-1752-7C47-A829-1D278398D97C}" srcOrd="0" destOrd="0" presId="urn:microsoft.com/office/officeart/2005/8/layout/default"/>
    <dgm:cxn modelId="{71275C73-6633-1A45-BA4F-C5903FB25322}" type="presOf" srcId="{F1606FE4-D3CA-4CCF-9C4D-F80852047160}" destId="{592B72C9-44CC-A746-BB78-BAACA395B9E5}" srcOrd="0" destOrd="0" presId="urn:microsoft.com/office/officeart/2005/8/layout/default"/>
    <dgm:cxn modelId="{193C98A6-DA85-8547-9F39-D5167B7CB1AA}" type="presOf" srcId="{067AA973-738E-441E-BE55-CC8E50B7A43D}" destId="{7FF3A699-CFD8-C24C-81FD-A23F1DB14833}" srcOrd="0" destOrd="0" presId="urn:microsoft.com/office/officeart/2005/8/layout/default"/>
    <dgm:cxn modelId="{665906AB-2BA6-3940-95A8-C987D9DDB548}" type="presOf" srcId="{69540418-FAAB-4237-86EC-6041D2E3A175}" destId="{3660D072-E461-6841-BBB8-0A192BD22AC7}" srcOrd="0" destOrd="0" presId="urn:microsoft.com/office/officeart/2005/8/layout/default"/>
    <dgm:cxn modelId="{C3D619D5-4E10-42C1-AAA3-18A419C9A5CE}" srcId="{40017D49-5298-4B84-85A3-3694BE8AC645}" destId="{1BF63EC0-D83E-4184-9AF6-ACF733D37958}" srcOrd="3" destOrd="0" parTransId="{611B0865-79DD-4FA9-853C-2EBC6C3275C0}" sibTransId="{8AD733A6-D076-43DD-BB3E-85CFA39F70EA}"/>
    <dgm:cxn modelId="{FBAD6AE7-A62F-4C55-8ED2-71BDE895DD84}" srcId="{40017D49-5298-4B84-85A3-3694BE8AC645}" destId="{B41F371E-73DA-4C58-BB25-93E168F89147}" srcOrd="4" destOrd="0" parTransId="{87F4254F-74C5-46BD-9538-F82DD7831DBF}" sibTransId="{ACF7850D-87BF-4821-90FE-4C54DCF3681C}"/>
    <dgm:cxn modelId="{FF2D29EC-1BA2-418D-829C-C12CB3BE0CDF}" srcId="{40017D49-5298-4B84-85A3-3694BE8AC645}" destId="{F1606FE4-D3CA-4CCF-9C4D-F80852047160}" srcOrd="0" destOrd="0" parTransId="{CDE12BC9-7FD0-4B36-A231-551E3F641CE9}" sibTransId="{F48342C9-95BF-40CA-9636-36C2D87E855E}"/>
    <dgm:cxn modelId="{C9FA20FF-B5AD-C34F-816E-5235174A355D}" type="presOf" srcId="{40017D49-5298-4B84-85A3-3694BE8AC645}" destId="{41309033-23E1-ED4C-8852-706500B1BEA3}" srcOrd="0" destOrd="0" presId="urn:microsoft.com/office/officeart/2005/8/layout/default"/>
    <dgm:cxn modelId="{73B8B0F1-6DBF-8D41-BC2E-31593294F387}" type="presParOf" srcId="{41309033-23E1-ED4C-8852-706500B1BEA3}" destId="{592B72C9-44CC-A746-BB78-BAACA395B9E5}" srcOrd="0" destOrd="0" presId="urn:microsoft.com/office/officeart/2005/8/layout/default"/>
    <dgm:cxn modelId="{A44F9077-DF66-1945-A9BC-55CDCF244149}" type="presParOf" srcId="{41309033-23E1-ED4C-8852-706500B1BEA3}" destId="{30FAEA35-B332-0F48-B75D-D3717AE2F516}" srcOrd="1" destOrd="0" presId="urn:microsoft.com/office/officeart/2005/8/layout/default"/>
    <dgm:cxn modelId="{177EC2C0-8E59-B444-88BF-A86DC217F97A}" type="presParOf" srcId="{41309033-23E1-ED4C-8852-706500B1BEA3}" destId="{8214CC95-1752-7C47-A829-1D278398D97C}" srcOrd="2" destOrd="0" presId="urn:microsoft.com/office/officeart/2005/8/layout/default"/>
    <dgm:cxn modelId="{1691AC29-59F4-BA43-8986-A1D0785AB603}" type="presParOf" srcId="{41309033-23E1-ED4C-8852-706500B1BEA3}" destId="{086AB80D-AABA-C04E-8667-4256D64582B6}" srcOrd="3" destOrd="0" presId="urn:microsoft.com/office/officeart/2005/8/layout/default"/>
    <dgm:cxn modelId="{836DAC72-F00A-6749-B924-1B4C759689A5}" type="presParOf" srcId="{41309033-23E1-ED4C-8852-706500B1BEA3}" destId="{7FF3A699-CFD8-C24C-81FD-A23F1DB14833}" srcOrd="4" destOrd="0" presId="urn:microsoft.com/office/officeart/2005/8/layout/default"/>
    <dgm:cxn modelId="{D534F64E-AFBA-A440-A01A-1372C92F8DDA}" type="presParOf" srcId="{41309033-23E1-ED4C-8852-706500B1BEA3}" destId="{CAFEED90-C68D-B74B-BDF8-83ECA660FFDA}" srcOrd="5" destOrd="0" presId="urn:microsoft.com/office/officeart/2005/8/layout/default"/>
    <dgm:cxn modelId="{3B3691CA-ED8F-6749-A454-AD492BB9AEF0}" type="presParOf" srcId="{41309033-23E1-ED4C-8852-706500B1BEA3}" destId="{1DAE6D6B-D204-AD49-8BA7-74B10C6A30C9}" srcOrd="6" destOrd="0" presId="urn:microsoft.com/office/officeart/2005/8/layout/default"/>
    <dgm:cxn modelId="{48E5240B-DA99-0949-BF60-E919B9DDCBB5}" type="presParOf" srcId="{41309033-23E1-ED4C-8852-706500B1BEA3}" destId="{33FA6755-06A3-0143-A980-4E4F65B177DD}" srcOrd="7" destOrd="0" presId="urn:microsoft.com/office/officeart/2005/8/layout/default"/>
    <dgm:cxn modelId="{7537DFD6-ED15-094B-B18D-C3BAB048C7A1}" type="presParOf" srcId="{41309033-23E1-ED4C-8852-706500B1BEA3}" destId="{4FCD9053-A98A-1B40-AF35-AABA8058A4DB}" srcOrd="8" destOrd="0" presId="urn:microsoft.com/office/officeart/2005/8/layout/default"/>
    <dgm:cxn modelId="{61BFEFC6-8A20-604D-9AB7-A68FCF103E1E}" type="presParOf" srcId="{41309033-23E1-ED4C-8852-706500B1BEA3}" destId="{AAE0D5FA-DEE3-7140-922A-6E5985D2E5F3}" srcOrd="9" destOrd="0" presId="urn:microsoft.com/office/officeart/2005/8/layout/default"/>
    <dgm:cxn modelId="{A43A7118-9A47-F64A-9F73-51A1F959C8EB}" type="presParOf" srcId="{41309033-23E1-ED4C-8852-706500B1BEA3}" destId="{3660D072-E461-6841-BBB8-0A192BD22AC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9ABCF-F4BE-4F9E-9761-44CDAD9AEC86}">
      <dsp:nvSpPr>
        <dsp:cNvPr id="0" name=""/>
        <dsp:cNvSpPr/>
      </dsp:nvSpPr>
      <dsp:spPr>
        <a:xfrm>
          <a:off x="699475" y="673373"/>
          <a:ext cx="1062746" cy="1062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0B29E-0397-4E9C-A8B6-3A9392A0CB48}">
      <dsp:nvSpPr>
        <dsp:cNvPr id="0" name=""/>
        <dsp:cNvSpPr/>
      </dsp:nvSpPr>
      <dsp:spPr>
        <a:xfrm>
          <a:off x="50019" y="2050731"/>
          <a:ext cx="2361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Linear Regression (base-line)</a:t>
          </a:r>
        </a:p>
      </dsp:txBody>
      <dsp:txXfrm>
        <a:off x="50019" y="2050731"/>
        <a:ext cx="2361659" cy="720000"/>
      </dsp:txXfrm>
    </dsp:sp>
    <dsp:sp modelId="{E052122F-EB8E-4F16-B291-DA6617C4CF2E}">
      <dsp:nvSpPr>
        <dsp:cNvPr id="0" name=""/>
        <dsp:cNvSpPr/>
      </dsp:nvSpPr>
      <dsp:spPr>
        <a:xfrm>
          <a:off x="3474424" y="673373"/>
          <a:ext cx="1062746" cy="1062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E6824-D3F6-44A2-B65C-15FBFB4FAACB}">
      <dsp:nvSpPr>
        <dsp:cNvPr id="0" name=""/>
        <dsp:cNvSpPr/>
      </dsp:nvSpPr>
      <dsp:spPr>
        <a:xfrm>
          <a:off x="2824968" y="2050731"/>
          <a:ext cx="2361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Random Forest</a:t>
          </a:r>
        </a:p>
      </dsp:txBody>
      <dsp:txXfrm>
        <a:off x="2824968" y="2050731"/>
        <a:ext cx="2361659" cy="720000"/>
      </dsp:txXfrm>
    </dsp:sp>
    <dsp:sp modelId="{F35D3F9C-F20A-47DB-BF57-1C56B891A4C6}">
      <dsp:nvSpPr>
        <dsp:cNvPr id="0" name=""/>
        <dsp:cNvSpPr/>
      </dsp:nvSpPr>
      <dsp:spPr>
        <a:xfrm>
          <a:off x="6249374" y="673373"/>
          <a:ext cx="1062746" cy="1062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C1515-4E7E-43AC-802E-32E5DD71B44D}">
      <dsp:nvSpPr>
        <dsp:cNvPr id="0" name=""/>
        <dsp:cNvSpPr/>
      </dsp:nvSpPr>
      <dsp:spPr>
        <a:xfrm>
          <a:off x="5599918" y="2050731"/>
          <a:ext cx="2361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Neural Net – MLP</a:t>
          </a:r>
        </a:p>
      </dsp:txBody>
      <dsp:txXfrm>
        <a:off x="5599918" y="2050731"/>
        <a:ext cx="2361659" cy="720000"/>
      </dsp:txXfrm>
    </dsp:sp>
    <dsp:sp modelId="{CBFE6168-C43C-4AAF-BEE4-17A629392D32}">
      <dsp:nvSpPr>
        <dsp:cNvPr id="0" name=""/>
        <dsp:cNvSpPr/>
      </dsp:nvSpPr>
      <dsp:spPr>
        <a:xfrm>
          <a:off x="9024323" y="673373"/>
          <a:ext cx="1062746" cy="1062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827CA-5F59-4CA5-B6E7-66173CF1B348}">
      <dsp:nvSpPr>
        <dsp:cNvPr id="0" name=""/>
        <dsp:cNvSpPr/>
      </dsp:nvSpPr>
      <dsp:spPr>
        <a:xfrm>
          <a:off x="8374867" y="2050731"/>
          <a:ext cx="236165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Neural Net - LSTM</a:t>
          </a:r>
        </a:p>
      </dsp:txBody>
      <dsp:txXfrm>
        <a:off x="8374867" y="2050731"/>
        <a:ext cx="236165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C1671-C03F-5541-8CE6-767273292AE3}">
      <dsp:nvSpPr>
        <dsp:cNvPr id="0" name=""/>
        <dsp:cNvSpPr/>
      </dsp:nvSpPr>
      <dsp:spPr>
        <a:xfrm rot="5400000">
          <a:off x="4474181" y="-1724590"/>
          <a:ext cx="970945" cy="46679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Simplicity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Baseline model</a:t>
          </a:r>
        </a:p>
      </dsp:txBody>
      <dsp:txXfrm rot="-5400000">
        <a:off x="2625699" y="171290"/>
        <a:ext cx="4620512" cy="876149"/>
      </dsp:txXfrm>
    </dsp:sp>
    <dsp:sp modelId="{9AD3FE85-C52D-1549-9078-66A0986BE0C7}">
      <dsp:nvSpPr>
        <dsp:cNvPr id="0" name=""/>
        <dsp:cNvSpPr/>
      </dsp:nvSpPr>
      <dsp:spPr>
        <a:xfrm>
          <a:off x="0" y="2523"/>
          <a:ext cx="2625699" cy="12136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Linear Regression</a:t>
          </a:r>
        </a:p>
      </dsp:txBody>
      <dsp:txXfrm>
        <a:off x="59247" y="61770"/>
        <a:ext cx="2507205" cy="1095188"/>
      </dsp:txXfrm>
    </dsp:sp>
    <dsp:sp modelId="{BD02C09B-DAEA-654B-862A-8C029A061377}">
      <dsp:nvSpPr>
        <dsp:cNvPr id="0" name=""/>
        <dsp:cNvSpPr/>
      </dsp:nvSpPr>
      <dsp:spPr>
        <a:xfrm rot="5400000">
          <a:off x="4474181" y="-450223"/>
          <a:ext cx="970945" cy="46679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Less influenced by outliers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Can handle collinearity</a:t>
          </a:r>
        </a:p>
      </dsp:txBody>
      <dsp:txXfrm rot="-5400000">
        <a:off x="2625699" y="1445657"/>
        <a:ext cx="4620512" cy="876149"/>
      </dsp:txXfrm>
    </dsp:sp>
    <dsp:sp modelId="{72231C56-D611-A545-8E01-0F41BBC09FEA}">
      <dsp:nvSpPr>
        <dsp:cNvPr id="0" name=""/>
        <dsp:cNvSpPr/>
      </dsp:nvSpPr>
      <dsp:spPr>
        <a:xfrm>
          <a:off x="0" y="1276889"/>
          <a:ext cx="2625699" cy="12136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Random Forest</a:t>
          </a:r>
        </a:p>
      </dsp:txBody>
      <dsp:txXfrm>
        <a:off x="59247" y="1336136"/>
        <a:ext cx="2507205" cy="1095188"/>
      </dsp:txXfrm>
    </dsp:sp>
    <dsp:sp modelId="{D983E210-D661-D341-8EA5-154044F8FA15}">
      <dsp:nvSpPr>
        <dsp:cNvPr id="0" name=""/>
        <dsp:cNvSpPr/>
      </dsp:nvSpPr>
      <dsp:spPr>
        <a:xfrm rot="5400000">
          <a:off x="4474181" y="824142"/>
          <a:ext cx="970945" cy="46679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Can learn from faults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Used for complex problem solving</a:t>
          </a:r>
        </a:p>
      </dsp:txBody>
      <dsp:txXfrm rot="-5400000">
        <a:off x="2625699" y="2720022"/>
        <a:ext cx="4620512" cy="876149"/>
      </dsp:txXfrm>
    </dsp:sp>
    <dsp:sp modelId="{5885D257-9F8C-734D-8301-F10A93840E62}">
      <dsp:nvSpPr>
        <dsp:cNvPr id="0" name=""/>
        <dsp:cNvSpPr/>
      </dsp:nvSpPr>
      <dsp:spPr>
        <a:xfrm>
          <a:off x="0" y="2551256"/>
          <a:ext cx="2625699" cy="12136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Neural Net – MLP</a:t>
          </a:r>
        </a:p>
      </dsp:txBody>
      <dsp:txXfrm>
        <a:off x="59247" y="2610503"/>
        <a:ext cx="2507205" cy="1095188"/>
      </dsp:txXfrm>
    </dsp:sp>
    <dsp:sp modelId="{6CF25C76-5CA5-4643-BF54-23505471529C}">
      <dsp:nvSpPr>
        <dsp:cNvPr id="0" name=""/>
        <dsp:cNvSpPr/>
      </dsp:nvSpPr>
      <dsp:spPr>
        <a:xfrm rot="5400000">
          <a:off x="4474181" y="2098509"/>
          <a:ext cx="970945" cy="4667910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More complex than MLP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Better for time series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Deals with vanishing gradient problem</a:t>
          </a:r>
        </a:p>
      </dsp:txBody>
      <dsp:txXfrm rot="-5400000">
        <a:off x="2625699" y="3994389"/>
        <a:ext cx="4620512" cy="876149"/>
      </dsp:txXfrm>
    </dsp:sp>
    <dsp:sp modelId="{6AE796D6-3397-C741-9A6B-BAACA621F255}">
      <dsp:nvSpPr>
        <dsp:cNvPr id="0" name=""/>
        <dsp:cNvSpPr/>
      </dsp:nvSpPr>
      <dsp:spPr>
        <a:xfrm>
          <a:off x="0" y="3825623"/>
          <a:ext cx="2625699" cy="121368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Neural Net – LSTM</a:t>
          </a:r>
        </a:p>
      </dsp:txBody>
      <dsp:txXfrm>
        <a:off x="59247" y="3884870"/>
        <a:ext cx="2507205" cy="10951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B72C9-44CC-A746-BB78-BAACA395B9E5}">
      <dsp:nvSpPr>
        <dsp:cNvPr id="0" name=""/>
        <dsp:cNvSpPr/>
      </dsp:nvSpPr>
      <dsp:spPr>
        <a:xfrm>
          <a:off x="1003049" y="3052"/>
          <a:ext cx="2517862" cy="15107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K- fold validation</a:t>
          </a:r>
        </a:p>
      </dsp:txBody>
      <dsp:txXfrm>
        <a:off x="1003049" y="3052"/>
        <a:ext cx="2517862" cy="1510717"/>
      </dsp:txXfrm>
    </dsp:sp>
    <dsp:sp modelId="{8214CC95-1752-7C47-A829-1D278398D97C}">
      <dsp:nvSpPr>
        <dsp:cNvPr id="0" name=""/>
        <dsp:cNvSpPr/>
      </dsp:nvSpPr>
      <dsp:spPr>
        <a:xfrm>
          <a:off x="3772698" y="3052"/>
          <a:ext cx="2517862" cy="1510717"/>
        </a:xfrm>
        <a:prstGeom prst="rect">
          <a:avLst/>
        </a:prstGeom>
        <a:solidFill>
          <a:schemeClr val="accent2">
            <a:hueOff val="390891"/>
            <a:satOff val="-6307"/>
            <a:lumOff val="-109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Adding significant attributes</a:t>
          </a:r>
        </a:p>
      </dsp:txBody>
      <dsp:txXfrm>
        <a:off x="3772698" y="3052"/>
        <a:ext cx="2517862" cy="1510717"/>
      </dsp:txXfrm>
    </dsp:sp>
    <dsp:sp modelId="{7FF3A699-CFD8-C24C-81FD-A23F1DB14833}">
      <dsp:nvSpPr>
        <dsp:cNvPr id="0" name=""/>
        <dsp:cNvSpPr/>
      </dsp:nvSpPr>
      <dsp:spPr>
        <a:xfrm>
          <a:off x="1003049" y="1765555"/>
          <a:ext cx="2517862" cy="1510717"/>
        </a:xfrm>
        <a:prstGeom prst="rect">
          <a:avLst/>
        </a:prstGeom>
        <a:solidFill>
          <a:schemeClr val="accent2">
            <a:hueOff val="781782"/>
            <a:satOff val="-12614"/>
            <a:lumOff val="-219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Longer time frame for future data</a:t>
          </a:r>
        </a:p>
      </dsp:txBody>
      <dsp:txXfrm>
        <a:off x="1003049" y="1765555"/>
        <a:ext cx="2517862" cy="1510717"/>
      </dsp:txXfrm>
    </dsp:sp>
    <dsp:sp modelId="{1DAE6D6B-D204-AD49-8BA7-74B10C6A30C9}">
      <dsp:nvSpPr>
        <dsp:cNvPr id="0" name=""/>
        <dsp:cNvSpPr/>
      </dsp:nvSpPr>
      <dsp:spPr>
        <a:xfrm>
          <a:off x="3772698" y="1765555"/>
          <a:ext cx="2517862" cy="1510717"/>
        </a:xfrm>
        <a:prstGeom prst="rect">
          <a:avLst/>
        </a:prstGeom>
        <a:solidFill>
          <a:schemeClr val="accent2">
            <a:hueOff val="1172672"/>
            <a:satOff val="-18920"/>
            <a:lumOff val="-3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Try more regression models</a:t>
          </a:r>
        </a:p>
      </dsp:txBody>
      <dsp:txXfrm>
        <a:off x="3772698" y="1765555"/>
        <a:ext cx="2517862" cy="1510717"/>
      </dsp:txXfrm>
    </dsp:sp>
    <dsp:sp modelId="{4FCD9053-A98A-1B40-AF35-AABA8058A4DB}">
      <dsp:nvSpPr>
        <dsp:cNvPr id="0" name=""/>
        <dsp:cNvSpPr/>
      </dsp:nvSpPr>
      <dsp:spPr>
        <a:xfrm>
          <a:off x="1003049" y="3528059"/>
          <a:ext cx="2517862" cy="1510717"/>
        </a:xfrm>
        <a:prstGeom prst="rect">
          <a:avLst/>
        </a:prstGeom>
        <a:solidFill>
          <a:schemeClr val="accent2">
            <a:hueOff val="1563563"/>
            <a:satOff val="-25227"/>
            <a:lumOff val="-43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Try switching to a classification problem</a:t>
          </a:r>
        </a:p>
      </dsp:txBody>
      <dsp:txXfrm>
        <a:off x="1003049" y="3528059"/>
        <a:ext cx="2517862" cy="1510717"/>
      </dsp:txXfrm>
    </dsp:sp>
    <dsp:sp modelId="{3660D072-E461-6841-BBB8-0A192BD22AC7}">
      <dsp:nvSpPr>
        <dsp:cNvPr id="0" name=""/>
        <dsp:cNvSpPr/>
      </dsp:nvSpPr>
      <dsp:spPr>
        <a:xfrm>
          <a:off x="3772698" y="3528059"/>
          <a:ext cx="2517862" cy="1510717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Try with province/state level data</a:t>
          </a:r>
        </a:p>
      </dsp:txBody>
      <dsp:txXfrm>
        <a:off x="3772698" y="3528059"/>
        <a:ext cx="2517862" cy="1510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256BA-8A36-A349-8E84-E295BC1860D1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32BD7-1E1F-344A-AD69-5EF56666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6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2BD7-1E1F-344A-AD69-5EF56666DA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6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32BD7-1E1F-344A-AD69-5EF56666DA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1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8.png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47.png"/><Relationship Id="rId15" Type="http://schemas.openxmlformats.org/officeDocument/2006/relationships/image" Target="../media/image50.png"/><Relationship Id="rId10" Type="http://schemas.openxmlformats.org/officeDocument/2006/relationships/image" Target="../media/image28.png"/><Relationship Id="rId4" Type="http://schemas.openxmlformats.org/officeDocument/2006/relationships/image" Target="../media/image46.png"/><Relationship Id="rId9" Type="http://schemas.openxmlformats.org/officeDocument/2006/relationships/image" Target="../media/image27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37.png"/><Relationship Id="rId12" Type="http://schemas.openxmlformats.org/officeDocument/2006/relationships/image" Target="../media/image55.png"/><Relationship Id="rId17" Type="http://schemas.openxmlformats.org/officeDocument/2006/relationships/image" Target="../media/image39.png"/><Relationship Id="rId2" Type="http://schemas.openxmlformats.org/officeDocument/2006/relationships/image" Target="../media/image5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4.pn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10" Type="http://schemas.openxmlformats.org/officeDocument/2006/relationships/image" Target="../media/image33.png"/><Relationship Id="rId4" Type="http://schemas.openxmlformats.org/officeDocument/2006/relationships/image" Target="../media/image54.png"/><Relationship Id="rId9" Type="http://schemas.openxmlformats.org/officeDocument/2006/relationships/image" Target="../media/image32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SP.POP.TOTL" TargetMode="External"/><Relationship Id="rId3" Type="http://schemas.openxmlformats.org/officeDocument/2006/relationships/hyperlink" Target="https://towardsdatascience.com/a-beginners-guide-to-linear-regression-in-python-with-scikit-learn-83a8f7ae2b4f" TargetMode="External"/><Relationship Id="rId7" Type="http://schemas.openxmlformats.org/officeDocument/2006/relationships/hyperlink" Target="https://data.humdata.org/dataset/novel-coronavirus-2019-ncov-cases" TargetMode="External"/><Relationship Id="rId2" Type="http://schemas.openxmlformats.org/officeDocument/2006/relationships/hyperlink" Target="https://towardsdatascience.com/how-to-evaluate-your-machine-learning-models-with-python-code-5f8d2d8d945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ealthdata.org/covid/data-downloads" TargetMode="External"/><Relationship Id="rId5" Type="http://schemas.openxmlformats.org/officeDocument/2006/relationships/hyperlink" Target="https://statisticsbyjim.com/regression/overfitting-regression-models/" TargetMode="External"/><Relationship Id="rId4" Type="http://schemas.openxmlformats.org/officeDocument/2006/relationships/hyperlink" Target="https://towardsdatascience.com/time-series-analysis-in-python-an-introduction-70d5a5b1d52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E94D5-FCFF-4645-B4A3-EC43901E4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accent1"/>
                </a:solidFill>
              </a:rPr>
              <a:t>Hospital Resource Prediction</a:t>
            </a:r>
            <a:br>
              <a:rPr lang="en-US" sz="3200">
                <a:solidFill>
                  <a:schemeClr val="accent1"/>
                </a:solidFill>
              </a:rPr>
            </a:br>
            <a:r>
              <a:rPr lang="en-US" sz="3200">
                <a:solidFill>
                  <a:schemeClr val="accent1"/>
                </a:solidFill>
              </a:rPr>
              <a:t>---------------------------------------------------------------------------------------------------------------</a:t>
            </a:r>
            <a:br>
              <a:rPr lang="en-US" sz="3200">
                <a:solidFill>
                  <a:schemeClr val="accent1"/>
                </a:solidFill>
              </a:rPr>
            </a:br>
            <a:r>
              <a:rPr lang="en-US" sz="3200" i="1">
                <a:solidFill>
                  <a:schemeClr val="accent1"/>
                </a:solidFill>
              </a:rPr>
              <a:t>Predicting hospital bed usage  and  </a:t>
            </a:r>
            <a:br>
              <a:rPr lang="en-US" sz="3200" i="1">
                <a:solidFill>
                  <a:schemeClr val="accent1"/>
                </a:solidFill>
              </a:rPr>
            </a:br>
            <a:br>
              <a:rPr lang="en-US" sz="3200" i="1">
                <a:solidFill>
                  <a:schemeClr val="accent1"/>
                </a:solidFill>
              </a:rPr>
            </a:br>
            <a:r>
              <a:rPr lang="en-US" sz="3200" i="1">
                <a:solidFill>
                  <a:schemeClr val="accent1"/>
                </a:solidFill>
              </a:rPr>
              <a:t>its  effect  on COVID-19 fatality rates.</a:t>
            </a:r>
            <a:br>
              <a:rPr lang="en-US" sz="3200" i="1">
                <a:solidFill>
                  <a:schemeClr val="accent1"/>
                </a:solidFill>
              </a:rPr>
            </a:br>
            <a:endParaRPr lang="en-US" sz="3200" i="1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8DBC1-42D4-3E41-AD91-433519528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>
                <a:solidFill>
                  <a:srgbClr val="FFFFFF"/>
                </a:solidFill>
              </a:rPr>
              <a:t>Mahsa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Aghaeeaval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EF80-9E19-B044-BC3F-5B64FF45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081D-BBE7-A040-A20C-4F3429FD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805" y="630192"/>
            <a:ext cx="7409910" cy="674399"/>
          </a:xfrm>
        </p:spPr>
        <p:txBody>
          <a:bodyPr/>
          <a:lstStyle/>
          <a:p>
            <a:r>
              <a:rPr lang="en-US" dirty="0"/>
              <a:t>Splitting Data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E15444E-7191-2F4E-8EC7-56183A8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20" y="1219531"/>
            <a:ext cx="8060461" cy="14332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20B9E-99C3-E04A-86CE-DF4A6A47E50E}"/>
              </a:ext>
            </a:extLst>
          </p:cNvPr>
          <p:cNvSpPr txBox="1">
            <a:spLocks/>
          </p:cNvSpPr>
          <p:nvPr/>
        </p:nvSpPr>
        <p:spPr>
          <a:xfrm>
            <a:off x="3878620" y="3942744"/>
            <a:ext cx="2947482" cy="2818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since first case</a:t>
            </a:r>
          </a:p>
          <a:p>
            <a:r>
              <a:rPr lang="en-US" dirty="0"/>
              <a:t>Total test</a:t>
            </a:r>
          </a:p>
          <a:p>
            <a:r>
              <a:rPr lang="en-US" dirty="0"/>
              <a:t>Active cases</a:t>
            </a:r>
          </a:p>
          <a:p>
            <a:r>
              <a:rPr lang="en-US" dirty="0"/>
              <a:t>Travel mandate [0,1]</a:t>
            </a:r>
          </a:p>
          <a:p>
            <a:r>
              <a:rPr lang="en-US" dirty="0"/>
              <a:t>Stay home mandate [0,1]</a:t>
            </a:r>
          </a:p>
          <a:p>
            <a:r>
              <a:rPr lang="en-US" dirty="0"/>
              <a:t>Education mandate [0,1]</a:t>
            </a:r>
          </a:p>
          <a:p>
            <a:r>
              <a:rPr lang="en-US" dirty="0"/>
              <a:t>Business closure mandate [0,1]</a:t>
            </a:r>
          </a:p>
          <a:p>
            <a:r>
              <a:rPr lang="en-US" dirty="0"/>
              <a:t>Strict gathering mandate [0,1]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E689D4-E0F3-3643-9E67-0359193EBE6C}"/>
              </a:ext>
            </a:extLst>
          </p:cNvPr>
          <p:cNvSpPr txBox="1">
            <a:spLocks/>
          </p:cNvSpPr>
          <p:nvPr/>
        </p:nvSpPr>
        <p:spPr>
          <a:xfrm>
            <a:off x="8192116" y="3605545"/>
            <a:ext cx="2860158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Available beds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B5F35-737B-5840-9896-065604A0B573}"/>
              </a:ext>
            </a:extLst>
          </p:cNvPr>
          <p:cNvGrpSpPr/>
          <p:nvPr/>
        </p:nvGrpSpPr>
        <p:grpSpPr>
          <a:xfrm>
            <a:off x="3526197" y="3207740"/>
            <a:ext cx="3583783" cy="768542"/>
            <a:chOff x="5911138" y="276447"/>
            <a:chExt cx="3583783" cy="76854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22C9019-63E6-664C-93DC-89094C47F24A}"/>
                </a:ext>
              </a:extLst>
            </p:cNvPr>
            <p:cNvSpPr txBox="1">
              <a:spLocks/>
            </p:cNvSpPr>
            <p:nvPr/>
          </p:nvSpPr>
          <p:spPr>
            <a:xfrm>
              <a:off x="5911138" y="487709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Independent Attributes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20839EE5-2B56-1045-855C-0C7EB51D806E}"/>
                </a:ext>
              </a:extLst>
            </p:cNvPr>
            <p:cNvSpPr/>
            <p:nvPr/>
          </p:nvSpPr>
          <p:spPr>
            <a:xfrm>
              <a:off x="6283842" y="276447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A9819F-A41C-3A43-BCE3-592B88D759C3}"/>
              </a:ext>
            </a:extLst>
          </p:cNvPr>
          <p:cNvGrpSpPr/>
          <p:nvPr/>
        </p:nvGrpSpPr>
        <p:grpSpPr>
          <a:xfrm>
            <a:off x="8192116" y="3171025"/>
            <a:ext cx="3583783" cy="723567"/>
            <a:chOff x="6181373" y="4557116"/>
            <a:chExt cx="3583783" cy="723567"/>
          </a:xfrm>
        </p:grpSpPr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D9091163-CD52-D842-A7B3-0285D0128454}"/>
                </a:ext>
              </a:extLst>
            </p:cNvPr>
            <p:cNvSpPr/>
            <p:nvPr/>
          </p:nvSpPr>
          <p:spPr>
            <a:xfrm>
              <a:off x="6308964" y="4557116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E5490EC-C33D-C748-A9B2-B0808282F7EA}"/>
                </a:ext>
              </a:extLst>
            </p:cNvPr>
            <p:cNvSpPr txBox="1">
              <a:spLocks/>
            </p:cNvSpPr>
            <p:nvPr/>
          </p:nvSpPr>
          <p:spPr>
            <a:xfrm>
              <a:off x="6181373" y="4723403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Target Attribute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94B5266-0599-3542-A626-69088E99DB1A}"/>
              </a:ext>
            </a:extLst>
          </p:cNvPr>
          <p:cNvSpPr txBox="1">
            <a:spLocks/>
          </p:cNvSpPr>
          <p:nvPr/>
        </p:nvSpPr>
        <p:spPr>
          <a:xfrm>
            <a:off x="3514774" y="2619289"/>
            <a:ext cx="7409910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Attributes used</a:t>
            </a:r>
          </a:p>
        </p:txBody>
      </p:sp>
    </p:spTree>
    <p:extLst>
      <p:ext uri="{BB962C8B-B14F-4D97-AF65-F5344CB8AC3E}">
        <p14:creationId xmlns:p14="http://schemas.microsoft.com/office/powerpoint/2010/main" val="183317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FC95B-5A93-1545-AE9F-F5E7157C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281127"/>
            <a:ext cx="10905066" cy="9386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5A59E-A117-6C48-A98E-BCA476F8AC62}"/>
              </a:ext>
            </a:extLst>
          </p:cNvPr>
          <p:cNvSpPr txBox="1">
            <a:spLocks/>
          </p:cNvSpPr>
          <p:nvPr/>
        </p:nvSpPr>
        <p:spPr>
          <a:xfrm>
            <a:off x="1553852" y="2541613"/>
            <a:ext cx="2567566" cy="62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BBF318-FC6D-9247-9C7C-9F9B4A797563}"/>
              </a:ext>
            </a:extLst>
          </p:cNvPr>
          <p:cNvSpPr txBox="1">
            <a:spLocks/>
          </p:cNvSpPr>
          <p:nvPr/>
        </p:nvSpPr>
        <p:spPr>
          <a:xfrm>
            <a:off x="1553852" y="77498"/>
            <a:ext cx="2567566" cy="62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DC3F43-B169-554D-B2BF-49CDA2CCCA1B}"/>
              </a:ext>
            </a:extLst>
          </p:cNvPr>
          <p:cNvSpPr txBox="1">
            <a:spLocks/>
          </p:cNvSpPr>
          <p:nvPr/>
        </p:nvSpPr>
        <p:spPr>
          <a:xfrm>
            <a:off x="7636247" y="1435526"/>
            <a:ext cx="2567566" cy="62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- MLP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AD791C-4E23-284B-A5DF-13075D87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" y="634045"/>
            <a:ext cx="5264012" cy="170508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EF1F3B-A247-0440-8A40-71C65194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6" y="3128328"/>
            <a:ext cx="5264011" cy="182800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85D304-42EF-874C-AD13-E458B9C66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01863"/>
            <a:ext cx="5625900" cy="169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0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2902A-FA5D-45A8-81EE-4342D330F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B538A-2A50-48E0-89A4-F2D2EEB12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19273A-84F0-4EF0-9ABB-6725351D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FC95B-5A93-1545-AE9F-F5E7157C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281127"/>
            <a:ext cx="10905066" cy="9386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Training models continued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BBF318-FC6D-9247-9C7C-9F9B4A797563}"/>
              </a:ext>
            </a:extLst>
          </p:cNvPr>
          <p:cNvSpPr txBox="1">
            <a:spLocks/>
          </p:cNvSpPr>
          <p:nvPr/>
        </p:nvSpPr>
        <p:spPr>
          <a:xfrm>
            <a:off x="4488439" y="238398"/>
            <a:ext cx="2567566" cy="620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- LSTM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C574A5-5221-4247-B8BF-FBB2B94E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3" y="858455"/>
            <a:ext cx="8314660" cy="38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21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A5356A-3538-4907-94A4-C8E424ED6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666BB-9FF5-EE49-AFA0-BE0FBE25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268" y="4704734"/>
            <a:ext cx="7616950" cy="1394313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Evaluations -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751B43-BCEE-4BC8-B138-B3BB87C18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1"/>
            <a:ext cx="3708400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8B4A48-8749-414E-ACEB-62F9B1D4F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07952" y="758951"/>
            <a:ext cx="384048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73465-2DBE-4D7B-B54D-18CA38D81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572000"/>
            <a:ext cx="3708398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A17C8-1CD9-40A8-B61D-CCC2B885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07952" y="4572000"/>
            <a:ext cx="384048" cy="1517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64CE9E-CEA6-0F4B-8B56-A36119FA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13" y="1000756"/>
            <a:ext cx="5727750" cy="112119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D0D4FE-1A59-1341-BB50-0B25C23D8490}"/>
              </a:ext>
            </a:extLst>
          </p:cNvPr>
          <p:cNvSpPr txBox="1">
            <a:spLocks/>
          </p:cNvSpPr>
          <p:nvPr/>
        </p:nvSpPr>
        <p:spPr>
          <a:xfrm>
            <a:off x="1834488" y="55322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scores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2893F15-4E49-D247-9695-949BEF5C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70" y="918468"/>
            <a:ext cx="5359981" cy="1121198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FBAB9D-F2C3-9B4A-8813-D3E725EC7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970" y="3083168"/>
            <a:ext cx="5436023" cy="9813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82D64E-29CE-1048-8D97-A328F4ECB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66" y="3156341"/>
            <a:ext cx="5697639" cy="272659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F567B11-2120-F647-A40B-EBE6CEB93246}"/>
              </a:ext>
            </a:extLst>
          </p:cNvPr>
          <p:cNvSpPr txBox="1">
            <a:spLocks/>
          </p:cNvSpPr>
          <p:nvPr/>
        </p:nvSpPr>
        <p:spPr>
          <a:xfrm>
            <a:off x="1110076" y="2616342"/>
            <a:ext cx="3322900" cy="643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Residual error graph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98BB624-C40D-7146-A1E6-288F0023E148}"/>
              </a:ext>
            </a:extLst>
          </p:cNvPr>
          <p:cNvSpPr txBox="1">
            <a:spLocks/>
          </p:cNvSpPr>
          <p:nvPr/>
        </p:nvSpPr>
        <p:spPr>
          <a:xfrm>
            <a:off x="7293063" y="2546429"/>
            <a:ext cx="4514889" cy="55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Actual vs predicted graph bar graph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C65DC19-555E-6E4B-B09A-930057611E65}"/>
              </a:ext>
            </a:extLst>
          </p:cNvPr>
          <p:cNvSpPr txBox="1">
            <a:spLocks/>
          </p:cNvSpPr>
          <p:nvPr/>
        </p:nvSpPr>
        <p:spPr>
          <a:xfrm>
            <a:off x="7416659" y="463727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Actual vs predicted graph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CA5BE75-244C-A643-9ABE-51034E9BF6F9}"/>
              </a:ext>
            </a:extLst>
          </p:cNvPr>
          <p:cNvSpPr txBox="1">
            <a:spLocks/>
          </p:cNvSpPr>
          <p:nvPr/>
        </p:nvSpPr>
        <p:spPr>
          <a:xfrm>
            <a:off x="3224999" y="418578"/>
            <a:ext cx="2575882" cy="570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Root mean squared error</a:t>
            </a:r>
          </a:p>
          <a:p>
            <a:r>
              <a:rPr lang="en-US" dirty="0"/>
              <a:t>4. mean absolute error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A3EC8FE-78E8-4245-B023-2DB849F94273}"/>
              </a:ext>
            </a:extLst>
          </p:cNvPr>
          <p:cNvSpPr txBox="1">
            <a:spLocks/>
          </p:cNvSpPr>
          <p:nvPr/>
        </p:nvSpPr>
        <p:spPr>
          <a:xfrm>
            <a:off x="802865" y="438218"/>
            <a:ext cx="2063245" cy="570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1. R squared</a:t>
            </a:r>
          </a:p>
          <a:p>
            <a:r>
              <a:rPr lang="en-US" dirty="0"/>
              <a:t>2. Mean squared error</a:t>
            </a:r>
          </a:p>
        </p:txBody>
      </p:sp>
    </p:spTree>
    <p:extLst>
      <p:ext uri="{BB962C8B-B14F-4D97-AF65-F5344CB8AC3E}">
        <p14:creationId xmlns:p14="http://schemas.microsoft.com/office/powerpoint/2010/main" val="226260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5EDB84-E432-9C4F-A669-81191B06234B}"/>
              </a:ext>
            </a:extLst>
          </p:cNvPr>
          <p:cNvCxnSpPr/>
          <p:nvPr/>
        </p:nvCxnSpPr>
        <p:spPr>
          <a:xfrm>
            <a:off x="0" y="3393000"/>
            <a:ext cx="12192000" cy="3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4E5553-3D94-B34B-99E5-48F398664846}"/>
              </a:ext>
            </a:extLst>
          </p:cNvPr>
          <p:cNvCxnSpPr>
            <a:cxnSpLocks/>
          </p:cNvCxnSpPr>
          <p:nvPr/>
        </p:nvCxnSpPr>
        <p:spPr>
          <a:xfrm flipH="1">
            <a:off x="6081823" y="6648"/>
            <a:ext cx="14177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6EFA36-183E-6C48-8ED8-1ECEC894C6E6}"/>
              </a:ext>
            </a:extLst>
          </p:cNvPr>
          <p:cNvGrpSpPr/>
          <p:nvPr/>
        </p:nvGrpSpPr>
        <p:grpSpPr>
          <a:xfrm>
            <a:off x="184360" y="495380"/>
            <a:ext cx="5761362" cy="2823334"/>
            <a:chOff x="184360" y="495380"/>
            <a:chExt cx="5761362" cy="2823334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B902EE6-A388-894D-BDE4-3A21CD965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7839"/>
            <a:stretch/>
          </p:blipFill>
          <p:spPr>
            <a:xfrm>
              <a:off x="184360" y="538098"/>
              <a:ext cx="3069242" cy="815847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6293044-32AA-BE4D-ACEE-84E908451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926" y="1743930"/>
              <a:ext cx="2915398" cy="1574784"/>
            </a:xfrm>
            <a:prstGeom prst="rect">
              <a:avLst/>
            </a:prstGeom>
          </p:spPr>
        </p:pic>
        <p:pic>
          <p:nvPicPr>
            <p:cNvPr id="17" name="Picture 16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AD012D53-5DF3-8D4E-A50A-80F40175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1537" y="1981333"/>
              <a:ext cx="2614185" cy="1337381"/>
            </a:xfrm>
            <a:prstGeom prst="rect">
              <a:avLst/>
            </a:prstGeom>
          </p:spPr>
        </p:pic>
        <p:pic>
          <p:nvPicPr>
            <p:cNvPr id="19" name="Picture 18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BB2518EB-9F69-BA43-9442-5657EA90C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8347" y="495380"/>
              <a:ext cx="2382436" cy="133738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F42D12-0C8C-2849-80FB-462B390B56C1}"/>
              </a:ext>
            </a:extLst>
          </p:cNvPr>
          <p:cNvGrpSpPr/>
          <p:nvPr/>
        </p:nvGrpSpPr>
        <p:grpSpPr>
          <a:xfrm>
            <a:off x="6260455" y="495379"/>
            <a:ext cx="5709619" cy="2860478"/>
            <a:chOff x="6260455" y="495379"/>
            <a:chExt cx="5709619" cy="2860478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28A8331C-9EC3-7548-B150-83059BDB2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7433"/>
            <a:stretch/>
          </p:blipFill>
          <p:spPr>
            <a:xfrm>
              <a:off x="6260455" y="495379"/>
              <a:ext cx="2652451" cy="792000"/>
            </a:xfrm>
            <a:prstGeom prst="rect">
              <a:avLst/>
            </a:prstGeom>
          </p:spPr>
        </p:pic>
        <p:pic>
          <p:nvPicPr>
            <p:cNvPr id="23" name="Picture 22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29E05E2A-CED9-3B46-9A50-1EF51C35D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4390" y="1743930"/>
              <a:ext cx="2846823" cy="1611927"/>
            </a:xfrm>
            <a:prstGeom prst="rect">
              <a:avLst/>
            </a:prstGeom>
          </p:spPr>
        </p:pic>
        <p:pic>
          <p:nvPicPr>
            <p:cNvPr id="25" name="Picture 24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E3080C8-233D-0046-8361-010D3EA5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20450" y="1832762"/>
              <a:ext cx="2549624" cy="1485952"/>
            </a:xfrm>
            <a:prstGeom prst="rect">
              <a:avLst/>
            </a:prstGeom>
          </p:spPr>
        </p:pic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F824C8C-0426-3040-8723-500C991A6ACE}"/>
              </a:ext>
            </a:extLst>
          </p:cNvPr>
          <p:cNvSpPr txBox="1">
            <a:spLocks/>
          </p:cNvSpPr>
          <p:nvPr/>
        </p:nvSpPr>
        <p:spPr>
          <a:xfrm>
            <a:off x="1683170" y="-13965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3987EA-8859-4948-85CC-912CFDEC8129}"/>
              </a:ext>
            </a:extLst>
          </p:cNvPr>
          <p:cNvGrpSpPr/>
          <p:nvPr/>
        </p:nvGrpSpPr>
        <p:grpSpPr>
          <a:xfrm>
            <a:off x="6358328" y="3435648"/>
            <a:ext cx="5649312" cy="3255076"/>
            <a:chOff x="6358328" y="3435648"/>
            <a:chExt cx="5649312" cy="3255076"/>
          </a:xfrm>
        </p:grpSpPr>
        <p:pic>
          <p:nvPicPr>
            <p:cNvPr id="39" name="Picture 3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43815A6-4490-7B41-BE5A-F6E9B7733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5300"/>
            <a:stretch/>
          </p:blipFill>
          <p:spPr>
            <a:xfrm>
              <a:off x="6358328" y="3887354"/>
              <a:ext cx="2794221" cy="784576"/>
            </a:xfrm>
            <a:prstGeom prst="rect">
              <a:avLst/>
            </a:prstGeom>
          </p:spPr>
        </p:pic>
        <p:pic>
          <p:nvPicPr>
            <p:cNvPr id="41" name="Picture 4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5FA6DFD-DEC4-BC46-970E-756148D7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59571" y="5133258"/>
              <a:ext cx="2736459" cy="1557466"/>
            </a:xfrm>
            <a:prstGeom prst="rect">
              <a:avLst/>
            </a:prstGeom>
          </p:spPr>
        </p:pic>
        <p:pic>
          <p:nvPicPr>
            <p:cNvPr id="43" name="Picture 42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38D6EE37-A3D7-384C-A58F-2AD645E3F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44181" y="3818985"/>
              <a:ext cx="2663459" cy="1451960"/>
            </a:xfrm>
            <a:prstGeom prst="rect">
              <a:avLst/>
            </a:prstGeom>
          </p:spPr>
        </p:pic>
        <p:pic>
          <p:nvPicPr>
            <p:cNvPr id="45" name="Picture 44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C5083EEA-49EC-9344-8EF7-9F0E7E95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60093" y="5369584"/>
              <a:ext cx="2703694" cy="1321140"/>
            </a:xfrm>
            <a:prstGeom prst="rect">
              <a:avLst/>
            </a:prstGeom>
          </p:spPr>
        </p:pic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48E4C48A-F8D6-0746-A073-20137240C6B1}"/>
                </a:ext>
              </a:extLst>
            </p:cNvPr>
            <p:cNvSpPr txBox="1">
              <a:spLocks/>
            </p:cNvSpPr>
            <p:nvPr/>
          </p:nvSpPr>
          <p:spPr>
            <a:xfrm>
              <a:off x="7894227" y="3435648"/>
              <a:ext cx="4069559" cy="44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Neural Net - LSTM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9D3A4B-8677-2645-BF62-45FE405E2508}"/>
              </a:ext>
            </a:extLst>
          </p:cNvPr>
          <p:cNvGrpSpPr/>
          <p:nvPr/>
        </p:nvGrpSpPr>
        <p:grpSpPr>
          <a:xfrm>
            <a:off x="165573" y="3423542"/>
            <a:ext cx="5702214" cy="3288172"/>
            <a:chOff x="165573" y="3423542"/>
            <a:chExt cx="5702214" cy="3288172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136C730-83A4-0240-98F6-AE9CEB98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5930"/>
            <a:stretch/>
          </p:blipFill>
          <p:spPr>
            <a:xfrm>
              <a:off x="165573" y="3887353"/>
              <a:ext cx="3028103" cy="806307"/>
            </a:xfrm>
            <a:prstGeom prst="rect">
              <a:avLst/>
            </a:prstGeom>
          </p:spPr>
        </p:pic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ED8FBB7-8D37-1942-A799-B644F2760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4360" y="5133258"/>
              <a:ext cx="2814394" cy="1578456"/>
            </a:xfrm>
            <a:prstGeom prst="rect">
              <a:avLst/>
            </a:prstGeom>
          </p:spPr>
        </p:pic>
        <p:pic>
          <p:nvPicPr>
            <p:cNvPr id="31" name="Picture 30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90EB322D-BC81-D643-8650-1F06A8A1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53602" y="5369584"/>
              <a:ext cx="2614185" cy="1321935"/>
            </a:xfrm>
            <a:prstGeom prst="rect">
              <a:avLst/>
            </a:prstGeom>
          </p:spPr>
        </p:pic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AF0C2B3E-95F7-284B-AF16-BC835C15775D}"/>
                </a:ext>
              </a:extLst>
            </p:cNvPr>
            <p:cNvSpPr txBox="1">
              <a:spLocks/>
            </p:cNvSpPr>
            <p:nvPr/>
          </p:nvSpPr>
          <p:spPr>
            <a:xfrm>
              <a:off x="1665813" y="3423542"/>
              <a:ext cx="4069559" cy="44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Neural Net - MLP</a:t>
              </a:r>
            </a:p>
          </p:txBody>
        </p:sp>
      </p:grp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CAB7165-F8C9-F943-BFF3-26C0EB7AD2FC}"/>
              </a:ext>
            </a:extLst>
          </p:cNvPr>
          <p:cNvSpPr txBox="1">
            <a:spLocks/>
          </p:cNvSpPr>
          <p:nvPr/>
        </p:nvSpPr>
        <p:spPr>
          <a:xfrm>
            <a:off x="7894228" y="-19071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  <p:pic>
        <p:nvPicPr>
          <p:cNvPr id="55" name="Picture 54" descr="A picture containing food&#10;&#10;Description automatically generated">
            <a:extLst>
              <a:ext uri="{FF2B5EF4-FFF2-40B4-BE49-F238E27FC236}">
                <a16:creationId xmlns:a16="http://schemas.microsoft.com/office/drawing/2014/main" id="{1BC6BC73-75F0-1F47-8141-E04D155697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9603" y="461581"/>
            <a:ext cx="2382436" cy="1352610"/>
          </a:xfrm>
          <a:prstGeom prst="rect">
            <a:avLst/>
          </a:prstGeom>
        </p:spPr>
      </p:pic>
      <p:pic>
        <p:nvPicPr>
          <p:cNvPr id="57" name="Picture 56" descr="A picture containing food&#10;&#10;Description automatically generated">
            <a:extLst>
              <a:ext uri="{FF2B5EF4-FFF2-40B4-BE49-F238E27FC236}">
                <a16:creationId xmlns:a16="http://schemas.microsoft.com/office/drawing/2014/main" id="{9505B7A3-F989-DA43-B7EE-2AC824A6F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99661" y="3868598"/>
            <a:ext cx="2318591" cy="13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6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EF80-9E19-B044-BC3F-5B64FF45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 – Part 2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AE7E70-977B-5341-850B-80AF7C0C2693}"/>
              </a:ext>
            </a:extLst>
          </p:cNvPr>
          <p:cNvSpPr txBox="1">
            <a:spLocks/>
          </p:cNvSpPr>
          <p:nvPr/>
        </p:nvSpPr>
        <p:spPr>
          <a:xfrm>
            <a:off x="3668233" y="654001"/>
            <a:ext cx="7409910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Multinomial from Binary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23BAE81-8931-E64C-8F5E-63C629A4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342" y="1123837"/>
            <a:ext cx="6731691" cy="1223827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2FF8DB9-A0E9-B846-A076-E4B564ECBB66}"/>
              </a:ext>
            </a:extLst>
          </p:cNvPr>
          <p:cNvSpPr txBox="1">
            <a:spLocks/>
          </p:cNvSpPr>
          <p:nvPr/>
        </p:nvSpPr>
        <p:spPr>
          <a:xfrm>
            <a:off x="3668233" y="2186139"/>
            <a:ext cx="7409910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Sliding Window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EBE633-4389-D848-A423-E7452939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987" y="2817500"/>
            <a:ext cx="6548179" cy="325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EF80-9E19-B044-BC3F-5B64FF45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F081D-BBE7-A040-A20C-4F3429FD4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805" y="630192"/>
            <a:ext cx="7409910" cy="674399"/>
          </a:xfrm>
        </p:spPr>
        <p:txBody>
          <a:bodyPr/>
          <a:lstStyle/>
          <a:p>
            <a:r>
              <a:rPr lang="en-US" dirty="0"/>
              <a:t>Splitting Data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DE15444E-7191-2F4E-8EC7-56183A86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620" y="1219531"/>
            <a:ext cx="8060461" cy="143329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20B9E-99C3-E04A-86CE-DF4A6A47E50E}"/>
              </a:ext>
            </a:extLst>
          </p:cNvPr>
          <p:cNvSpPr txBox="1">
            <a:spLocks/>
          </p:cNvSpPr>
          <p:nvPr/>
        </p:nvSpPr>
        <p:spPr>
          <a:xfrm>
            <a:off x="3754895" y="3811520"/>
            <a:ext cx="3202991" cy="2844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since first case</a:t>
            </a:r>
          </a:p>
          <a:p>
            <a:r>
              <a:rPr lang="en-US" dirty="0"/>
              <a:t>Total test</a:t>
            </a:r>
          </a:p>
          <a:p>
            <a:r>
              <a:rPr lang="en-US" dirty="0"/>
              <a:t>Active cases</a:t>
            </a:r>
          </a:p>
          <a:p>
            <a:r>
              <a:rPr lang="en-US" dirty="0"/>
              <a:t>Travel mandate [0,1,2]</a:t>
            </a:r>
          </a:p>
          <a:p>
            <a:r>
              <a:rPr lang="en-US" dirty="0"/>
              <a:t>Stay home mandate [0,1,2]</a:t>
            </a:r>
          </a:p>
          <a:p>
            <a:r>
              <a:rPr lang="en-US" dirty="0"/>
              <a:t>Education mandate [0,1,2]</a:t>
            </a:r>
          </a:p>
          <a:p>
            <a:r>
              <a:rPr lang="en-US" dirty="0"/>
              <a:t>Business closure mandate [0,1,2]</a:t>
            </a:r>
          </a:p>
          <a:p>
            <a:r>
              <a:rPr lang="en-US" dirty="0"/>
              <a:t>Strict gathering mandate [0,1,2]</a:t>
            </a:r>
          </a:p>
          <a:p>
            <a:r>
              <a:rPr lang="en-US" dirty="0"/>
              <a:t>Sliding window (adds five columns)</a:t>
            </a:r>
          </a:p>
          <a:p>
            <a:pPr lvl="1"/>
            <a:r>
              <a:rPr lang="en-US" dirty="0"/>
              <a:t>Based on available beds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E689D4-E0F3-3643-9E67-0359193EBE6C}"/>
              </a:ext>
            </a:extLst>
          </p:cNvPr>
          <p:cNvSpPr txBox="1">
            <a:spLocks/>
          </p:cNvSpPr>
          <p:nvPr/>
        </p:nvSpPr>
        <p:spPr>
          <a:xfrm>
            <a:off x="8192116" y="3605545"/>
            <a:ext cx="2860158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Available beds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B5F35-737B-5840-9896-065604A0B573}"/>
              </a:ext>
            </a:extLst>
          </p:cNvPr>
          <p:cNvGrpSpPr/>
          <p:nvPr/>
        </p:nvGrpSpPr>
        <p:grpSpPr>
          <a:xfrm>
            <a:off x="3526197" y="3207740"/>
            <a:ext cx="3583783" cy="768542"/>
            <a:chOff x="5911138" y="276447"/>
            <a:chExt cx="3583783" cy="76854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22C9019-63E6-664C-93DC-89094C47F24A}"/>
                </a:ext>
              </a:extLst>
            </p:cNvPr>
            <p:cNvSpPr txBox="1">
              <a:spLocks/>
            </p:cNvSpPr>
            <p:nvPr/>
          </p:nvSpPr>
          <p:spPr>
            <a:xfrm>
              <a:off x="5911138" y="487709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Independent Attributes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20839EE5-2B56-1045-855C-0C7EB51D806E}"/>
                </a:ext>
              </a:extLst>
            </p:cNvPr>
            <p:cNvSpPr/>
            <p:nvPr/>
          </p:nvSpPr>
          <p:spPr>
            <a:xfrm>
              <a:off x="6283842" y="276447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A9819F-A41C-3A43-BCE3-592B88D759C3}"/>
              </a:ext>
            </a:extLst>
          </p:cNvPr>
          <p:cNvGrpSpPr/>
          <p:nvPr/>
        </p:nvGrpSpPr>
        <p:grpSpPr>
          <a:xfrm>
            <a:off x="7993911" y="3227153"/>
            <a:ext cx="3583783" cy="749129"/>
            <a:chOff x="5983168" y="4557116"/>
            <a:chExt cx="3583783" cy="749129"/>
          </a:xfrm>
        </p:grpSpPr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D9091163-CD52-D842-A7B3-0285D0128454}"/>
                </a:ext>
              </a:extLst>
            </p:cNvPr>
            <p:cNvSpPr/>
            <p:nvPr/>
          </p:nvSpPr>
          <p:spPr>
            <a:xfrm>
              <a:off x="6308964" y="4557116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E5490EC-C33D-C748-A9B2-B0808282F7EA}"/>
                </a:ext>
              </a:extLst>
            </p:cNvPr>
            <p:cNvSpPr txBox="1">
              <a:spLocks/>
            </p:cNvSpPr>
            <p:nvPr/>
          </p:nvSpPr>
          <p:spPr>
            <a:xfrm>
              <a:off x="5983168" y="4748965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Target Attribute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94B5266-0599-3542-A626-69088E99DB1A}"/>
              </a:ext>
            </a:extLst>
          </p:cNvPr>
          <p:cNvSpPr txBox="1">
            <a:spLocks/>
          </p:cNvSpPr>
          <p:nvPr/>
        </p:nvSpPr>
        <p:spPr>
          <a:xfrm>
            <a:off x="3514774" y="2619289"/>
            <a:ext cx="7409910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Attributes used</a:t>
            </a:r>
          </a:p>
        </p:txBody>
      </p:sp>
      <p:pic>
        <p:nvPicPr>
          <p:cNvPr id="19" name="Graphic 18" descr="Single gear">
            <a:extLst>
              <a:ext uri="{FF2B5EF4-FFF2-40B4-BE49-F238E27FC236}">
                <a16:creationId xmlns:a16="http://schemas.microsoft.com/office/drawing/2014/main" id="{A42D037B-7A09-EA45-B857-F7FCD7E7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0880" y="4660059"/>
            <a:ext cx="365995" cy="365995"/>
          </a:xfrm>
          <a:prstGeom prst="rect">
            <a:avLst/>
          </a:prstGeom>
        </p:spPr>
      </p:pic>
      <p:pic>
        <p:nvPicPr>
          <p:cNvPr id="20" name="Graphic 19" descr="Single gear">
            <a:extLst>
              <a:ext uri="{FF2B5EF4-FFF2-40B4-BE49-F238E27FC236}">
                <a16:creationId xmlns:a16="http://schemas.microsoft.com/office/drawing/2014/main" id="{8183B01A-17AE-4F47-8AAD-DA5CF691D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0879" y="4950136"/>
            <a:ext cx="365995" cy="365995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E34E5C4A-51FB-D940-B5BB-430318866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9008" y="5247700"/>
            <a:ext cx="365995" cy="365995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6CFDF5DF-7597-844C-8243-739EF7E1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893" y="5537777"/>
            <a:ext cx="365995" cy="365995"/>
          </a:xfrm>
          <a:prstGeom prst="rect">
            <a:avLst/>
          </a:prstGeom>
        </p:spPr>
      </p:pic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5549D0EA-95D7-1C43-A64F-2DD24C79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892" y="5824662"/>
            <a:ext cx="365995" cy="365995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CF271793-0EC5-EB44-B3B4-28B4F8FB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1891" y="6111547"/>
            <a:ext cx="365995" cy="3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EC4CA-E6B0-FD44-9D83-B8C1CD0042BE}"/>
              </a:ext>
            </a:extLst>
          </p:cNvPr>
          <p:cNvCxnSpPr>
            <a:cxnSpLocks/>
          </p:cNvCxnSpPr>
          <p:nvPr/>
        </p:nvCxnSpPr>
        <p:spPr>
          <a:xfrm flipH="1">
            <a:off x="6081823" y="6648"/>
            <a:ext cx="14177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4882D5-6BB3-8448-A5A4-5F4AC98B0E5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22362"/>
            <a:ext cx="121990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5FE71A-FDF4-FD46-B3FD-660B58D47AA3}"/>
              </a:ext>
            </a:extLst>
          </p:cNvPr>
          <p:cNvGrpSpPr/>
          <p:nvPr/>
        </p:nvGrpSpPr>
        <p:grpSpPr>
          <a:xfrm>
            <a:off x="6195005" y="401583"/>
            <a:ext cx="5743358" cy="2928702"/>
            <a:chOff x="115181" y="451790"/>
            <a:chExt cx="5743358" cy="29287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674F2-05BE-3243-849D-6D22E5F5C46C}"/>
                </a:ext>
              </a:extLst>
            </p:cNvPr>
            <p:cNvSpPr txBox="1"/>
            <p:nvPr/>
          </p:nvSpPr>
          <p:spPr>
            <a:xfrm>
              <a:off x="1807535" y="81870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D92AB27-181C-3C4C-8064-8009BBA7E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033"/>
            <a:stretch/>
          </p:blipFill>
          <p:spPr>
            <a:xfrm>
              <a:off x="136409" y="491329"/>
              <a:ext cx="2864113" cy="843666"/>
            </a:xfrm>
            <a:prstGeom prst="rect">
              <a:avLst/>
            </a:prstGeom>
          </p:spPr>
        </p:pic>
        <p:pic>
          <p:nvPicPr>
            <p:cNvPr id="15" name="Picture 14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1BA982A7-4DAA-5545-A828-89C635624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181" y="1636767"/>
              <a:ext cx="2787543" cy="1743725"/>
            </a:xfrm>
            <a:prstGeom prst="rect">
              <a:avLst/>
            </a:prstGeom>
          </p:spPr>
        </p:pic>
        <p:pic>
          <p:nvPicPr>
            <p:cNvPr id="17" name="Picture 16" descr="A picture containing flying, bird, food, water&#10;&#10;Description automatically generated">
              <a:extLst>
                <a:ext uri="{FF2B5EF4-FFF2-40B4-BE49-F238E27FC236}">
                  <a16:creationId xmlns:a16="http://schemas.microsoft.com/office/drawing/2014/main" id="{8F8B0AB2-4EB6-2F4E-9AD3-7B29D928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4140" y="451790"/>
              <a:ext cx="2464383" cy="1344733"/>
            </a:xfrm>
            <a:prstGeom prst="rect">
              <a:avLst/>
            </a:prstGeom>
          </p:spPr>
        </p:pic>
        <p:pic>
          <p:nvPicPr>
            <p:cNvPr id="19" name="Picture 18" descr="A picture containing building, street&#10;&#10;Description automatically generated">
              <a:extLst>
                <a:ext uri="{FF2B5EF4-FFF2-40B4-BE49-F238E27FC236}">
                  <a16:creationId xmlns:a16="http://schemas.microsoft.com/office/drawing/2014/main" id="{669474A5-435B-B54A-A422-81095A56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4125" y="1918919"/>
              <a:ext cx="2664414" cy="141970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FFC5C-9AFE-F040-A7C9-9D10A58069C8}"/>
              </a:ext>
            </a:extLst>
          </p:cNvPr>
          <p:cNvGrpSpPr/>
          <p:nvPr/>
        </p:nvGrpSpPr>
        <p:grpSpPr>
          <a:xfrm>
            <a:off x="38053" y="401583"/>
            <a:ext cx="5761362" cy="2974740"/>
            <a:chOff x="184360" y="495380"/>
            <a:chExt cx="5761362" cy="2823334"/>
          </a:xfrm>
        </p:grpSpPr>
        <p:pic>
          <p:nvPicPr>
            <p:cNvPr id="21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AF5CDAF-9348-D340-B8E4-9991D6382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9885"/>
            <a:stretch/>
          </p:blipFill>
          <p:spPr>
            <a:xfrm>
              <a:off x="184360" y="538099"/>
              <a:ext cx="3069242" cy="795536"/>
            </a:xfrm>
            <a:prstGeom prst="rect">
              <a:avLst/>
            </a:prstGeom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F02D76A-FE6A-7F44-999E-7804AC6BC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1926" y="1743930"/>
              <a:ext cx="2915398" cy="1574784"/>
            </a:xfrm>
            <a:prstGeom prst="rect">
              <a:avLst/>
            </a:prstGeom>
          </p:spPr>
        </p:pic>
        <p:pic>
          <p:nvPicPr>
            <p:cNvPr id="23" name="Picture 22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A744E49E-5AA0-5F4D-B8DA-6E7D4B65C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1537" y="1981333"/>
              <a:ext cx="2614185" cy="1337381"/>
            </a:xfrm>
            <a:prstGeom prst="rect">
              <a:avLst/>
            </a:prstGeom>
          </p:spPr>
        </p:pic>
        <p:pic>
          <p:nvPicPr>
            <p:cNvPr id="24" name="Picture 23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A2098CA5-8CD5-B849-A74E-06E7588B1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18347" y="495380"/>
              <a:ext cx="2382436" cy="1337382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054801-B0B7-1E49-BF13-9A4891478505}"/>
              </a:ext>
            </a:extLst>
          </p:cNvPr>
          <p:cNvSpPr txBox="1">
            <a:spLocks/>
          </p:cNvSpPr>
          <p:nvPr/>
        </p:nvSpPr>
        <p:spPr>
          <a:xfrm>
            <a:off x="1683170" y="-13965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 [old data]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95793B-451B-CE49-999E-44097F9D238E}"/>
              </a:ext>
            </a:extLst>
          </p:cNvPr>
          <p:cNvSpPr txBox="1">
            <a:spLocks/>
          </p:cNvSpPr>
          <p:nvPr/>
        </p:nvSpPr>
        <p:spPr>
          <a:xfrm>
            <a:off x="7443571" y="-18766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 [new data]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5F0EA0-37D4-3F49-9A44-494F6EBF28D5}"/>
              </a:ext>
            </a:extLst>
          </p:cNvPr>
          <p:cNvGrpSpPr/>
          <p:nvPr/>
        </p:nvGrpSpPr>
        <p:grpSpPr>
          <a:xfrm>
            <a:off x="38053" y="3977600"/>
            <a:ext cx="5709619" cy="2860477"/>
            <a:chOff x="6260455" y="495380"/>
            <a:chExt cx="5709619" cy="2860477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E9D77AD1-A02D-164E-92A6-B6A684265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8442"/>
            <a:stretch/>
          </p:blipFill>
          <p:spPr>
            <a:xfrm>
              <a:off x="6260455" y="495380"/>
              <a:ext cx="2815518" cy="780545"/>
            </a:xfrm>
            <a:prstGeom prst="rect">
              <a:avLst/>
            </a:prstGeom>
          </p:spPr>
        </p:pic>
        <p:pic>
          <p:nvPicPr>
            <p:cNvPr id="30" name="Picture 29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F1B99138-B957-E346-9696-E168BC23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04390" y="1743930"/>
              <a:ext cx="2846823" cy="1611927"/>
            </a:xfrm>
            <a:prstGeom prst="rect">
              <a:avLst/>
            </a:prstGeom>
          </p:spPr>
        </p:pic>
        <p:pic>
          <p:nvPicPr>
            <p:cNvPr id="31" name="Picture 3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0E93C085-D4D3-CB43-AA56-774CB9D2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20450" y="1832762"/>
              <a:ext cx="2549624" cy="1485952"/>
            </a:xfrm>
            <a:prstGeom prst="rect">
              <a:avLst/>
            </a:prstGeom>
          </p:spPr>
        </p:pic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4C79999-28D9-6742-8F1C-087A684CDBE1}"/>
              </a:ext>
            </a:extLst>
          </p:cNvPr>
          <p:cNvSpPr txBox="1">
            <a:spLocks/>
          </p:cNvSpPr>
          <p:nvPr/>
        </p:nvSpPr>
        <p:spPr>
          <a:xfrm>
            <a:off x="1604052" y="3445309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 [old data]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81AE21A-4625-C641-97CC-7092B3649952}"/>
              </a:ext>
            </a:extLst>
          </p:cNvPr>
          <p:cNvSpPr txBox="1">
            <a:spLocks/>
          </p:cNvSpPr>
          <p:nvPr/>
        </p:nvSpPr>
        <p:spPr>
          <a:xfrm>
            <a:off x="7588776" y="3435638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 [new data]</a:t>
            </a:r>
          </a:p>
        </p:txBody>
      </p:sp>
      <p:pic>
        <p:nvPicPr>
          <p:cNvPr id="35" name="Picture 3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3543A9-6251-E544-A484-97A37F74AFD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1057"/>
          <a:stretch/>
        </p:blipFill>
        <p:spPr>
          <a:xfrm>
            <a:off x="6244229" y="3996863"/>
            <a:ext cx="2836118" cy="761282"/>
          </a:xfrm>
          <a:prstGeom prst="rect">
            <a:avLst/>
          </a:prstGeom>
        </p:spPr>
      </p:pic>
      <p:pic>
        <p:nvPicPr>
          <p:cNvPr id="37" name="Picture 36" descr="A picture containing food&#10;&#10;Description automatically generated">
            <a:extLst>
              <a:ext uri="{FF2B5EF4-FFF2-40B4-BE49-F238E27FC236}">
                <a16:creationId xmlns:a16="http://schemas.microsoft.com/office/drawing/2014/main" id="{A403ED66-38E0-1B4A-8007-5136FAD189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6233" y="5101352"/>
            <a:ext cx="2864113" cy="1713001"/>
          </a:xfrm>
          <a:prstGeom prst="rect">
            <a:avLst/>
          </a:prstGeom>
        </p:spPr>
      </p:pic>
      <p:pic>
        <p:nvPicPr>
          <p:cNvPr id="39" name="Picture 38" descr="A picture containing building, city, group, street&#10;&#10;Description automatically generated">
            <a:extLst>
              <a:ext uri="{FF2B5EF4-FFF2-40B4-BE49-F238E27FC236}">
                <a16:creationId xmlns:a16="http://schemas.microsoft.com/office/drawing/2014/main" id="{7F88C30F-A8E0-4848-A801-7A80407BA0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3930" y="5324985"/>
            <a:ext cx="2684449" cy="1489368"/>
          </a:xfrm>
          <a:prstGeom prst="rect">
            <a:avLst/>
          </a:prstGeom>
        </p:spPr>
      </p:pic>
      <p:pic>
        <p:nvPicPr>
          <p:cNvPr id="41" name="Picture 40" descr="A picture containing food, flying&#10;&#10;Description automatically generated">
            <a:extLst>
              <a:ext uri="{FF2B5EF4-FFF2-40B4-BE49-F238E27FC236}">
                <a16:creationId xmlns:a16="http://schemas.microsoft.com/office/drawing/2014/main" id="{0A8C6264-BFFB-0348-9E88-D28E7B1C29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3949" y="3859030"/>
            <a:ext cx="2550221" cy="1367119"/>
          </a:xfrm>
          <a:prstGeom prst="rect">
            <a:avLst/>
          </a:prstGeom>
        </p:spPr>
      </p:pic>
      <p:pic>
        <p:nvPicPr>
          <p:cNvPr id="44" name="Picture 43" descr="A picture containing food&#10;&#10;Description automatically generated">
            <a:extLst>
              <a:ext uri="{FF2B5EF4-FFF2-40B4-BE49-F238E27FC236}">
                <a16:creationId xmlns:a16="http://schemas.microsoft.com/office/drawing/2014/main" id="{E821BE63-FB58-9F4F-8DD3-8028CB0A23E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7173" y="3859030"/>
            <a:ext cx="2701477" cy="13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EC4CA-E6B0-FD44-9D83-B8C1CD0042BE}"/>
              </a:ext>
            </a:extLst>
          </p:cNvPr>
          <p:cNvCxnSpPr>
            <a:cxnSpLocks/>
          </p:cNvCxnSpPr>
          <p:nvPr/>
        </p:nvCxnSpPr>
        <p:spPr>
          <a:xfrm flipH="1">
            <a:off x="6081823" y="6648"/>
            <a:ext cx="14177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4882D5-6BB3-8448-A5A4-5F4AC98B0E5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22362"/>
            <a:ext cx="121990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95793B-451B-CE49-999E-44097F9D238E}"/>
              </a:ext>
            </a:extLst>
          </p:cNvPr>
          <p:cNvSpPr txBox="1">
            <a:spLocks/>
          </p:cNvSpPr>
          <p:nvPr/>
        </p:nvSpPr>
        <p:spPr>
          <a:xfrm>
            <a:off x="7443571" y="-18766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– MLP[new data]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81AE21A-4625-C641-97CC-7092B3649952}"/>
              </a:ext>
            </a:extLst>
          </p:cNvPr>
          <p:cNvSpPr txBox="1">
            <a:spLocks/>
          </p:cNvSpPr>
          <p:nvPr/>
        </p:nvSpPr>
        <p:spPr>
          <a:xfrm>
            <a:off x="7588776" y="3435638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– LSTM [new data]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575291-A8F7-EA4C-B98F-B0A10324C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6236778" y="648184"/>
            <a:ext cx="2689143" cy="659752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238C016-4179-4E41-BBE1-5B252D90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78" y="1626438"/>
            <a:ext cx="2665523" cy="1749760"/>
          </a:xfrm>
          <a:prstGeom prst="rect">
            <a:avLst/>
          </a:prstGeom>
        </p:spPr>
      </p:pic>
      <p:pic>
        <p:nvPicPr>
          <p:cNvPr id="10" name="Picture 9" descr="A picture containing screen, building, pencil, game&#10;&#10;Description automatically generated">
            <a:extLst>
              <a:ext uri="{FF2B5EF4-FFF2-40B4-BE49-F238E27FC236}">
                <a16:creationId xmlns:a16="http://schemas.microsoft.com/office/drawing/2014/main" id="{A0A0DC65-D915-C442-AA5B-214542F1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078" y="1730401"/>
            <a:ext cx="2918549" cy="157738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AB31EE-EB2E-8946-B9D0-9899E83C7E86}"/>
              </a:ext>
            </a:extLst>
          </p:cNvPr>
          <p:cNvGrpSpPr/>
          <p:nvPr/>
        </p:nvGrpSpPr>
        <p:grpSpPr>
          <a:xfrm>
            <a:off x="152040" y="70419"/>
            <a:ext cx="5691562" cy="3288172"/>
            <a:chOff x="176225" y="3423542"/>
            <a:chExt cx="5691562" cy="3288172"/>
          </a:xfrm>
        </p:grpSpPr>
        <p:pic>
          <p:nvPicPr>
            <p:cNvPr id="36" name="Picture 3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645DF59-164D-6A49-9C6E-BEB105148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877"/>
            <a:stretch/>
          </p:blipFill>
          <p:spPr>
            <a:xfrm>
              <a:off x="176225" y="3979344"/>
              <a:ext cx="2944015" cy="855988"/>
            </a:xfrm>
            <a:prstGeom prst="rect">
              <a:avLst/>
            </a:prstGeom>
          </p:spPr>
        </p:pic>
        <p:pic>
          <p:nvPicPr>
            <p:cNvPr id="38" name="Picture 3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FF7F4AD-F30D-ED4A-A2BC-8EE41794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360" y="5133258"/>
              <a:ext cx="2814394" cy="1578456"/>
            </a:xfrm>
            <a:prstGeom prst="rect">
              <a:avLst/>
            </a:prstGeom>
          </p:spPr>
        </p:pic>
        <p:pic>
          <p:nvPicPr>
            <p:cNvPr id="40" name="Picture 39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41D7742D-FCAE-D94A-99B2-37EDEA42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3602" y="5369584"/>
              <a:ext cx="2614185" cy="1321935"/>
            </a:xfrm>
            <a:prstGeom prst="rect">
              <a:avLst/>
            </a:prstGeom>
          </p:spPr>
        </p:pic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35A7B34F-D54B-184E-8439-577335A7D3BA}"/>
                </a:ext>
              </a:extLst>
            </p:cNvPr>
            <p:cNvSpPr txBox="1">
              <a:spLocks/>
            </p:cNvSpPr>
            <p:nvPr/>
          </p:nvSpPr>
          <p:spPr>
            <a:xfrm>
              <a:off x="1665813" y="3423542"/>
              <a:ext cx="4069559" cy="44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Neural Net – MLP [old data]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C6D3E36-73F5-5547-ADA8-CB5DCD0E769A}"/>
              </a:ext>
            </a:extLst>
          </p:cNvPr>
          <p:cNvGrpSpPr/>
          <p:nvPr/>
        </p:nvGrpSpPr>
        <p:grpSpPr>
          <a:xfrm>
            <a:off x="194290" y="3468527"/>
            <a:ext cx="5649312" cy="3255076"/>
            <a:chOff x="6358328" y="3435648"/>
            <a:chExt cx="5649312" cy="3255076"/>
          </a:xfrm>
        </p:grpSpPr>
        <p:pic>
          <p:nvPicPr>
            <p:cNvPr id="43" name="Picture 4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37FA4C-5DA8-9847-929C-A2DF87F56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8527"/>
            <a:stretch/>
          </p:blipFill>
          <p:spPr>
            <a:xfrm>
              <a:off x="6358328" y="3887354"/>
              <a:ext cx="2794221" cy="754684"/>
            </a:xfrm>
            <a:prstGeom prst="rect">
              <a:avLst/>
            </a:prstGeom>
          </p:spPr>
        </p:pic>
        <p:pic>
          <p:nvPicPr>
            <p:cNvPr id="44" name="Picture 4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E115B2-A564-DB45-B6A1-2716D2BAC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59571" y="5133258"/>
              <a:ext cx="2736459" cy="1557466"/>
            </a:xfrm>
            <a:prstGeom prst="rect">
              <a:avLst/>
            </a:prstGeom>
          </p:spPr>
        </p:pic>
        <p:pic>
          <p:nvPicPr>
            <p:cNvPr id="45" name="Picture 44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E35D29FE-3DDF-1944-8551-8628F164D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4181" y="3818985"/>
              <a:ext cx="2663459" cy="1451960"/>
            </a:xfrm>
            <a:prstGeom prst="rect">
              <a:avLst/>
            </a:prstGeom>
          </p:spPr>
        </p:pic>
        <p:pic>
          <p:nvPicPr>
            <p:cNvPr id="46" name="Picture 45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7F2CFF05-BEF2-7140-BBAB-8877415B9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0093" y="5369584"/>
              <a:ext cx="2703694" cy="1321140"/>
            </a:xfrm>
            <a:prstGeom prst="rect">
              <a:avLst/>
            </a:prstGeom>
          </p:spPr>
        </p:pic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4B40121F-C5BB-134E-A039-15D9AEAF6408}"/>
                </a:ext>
              </a:extLst>
            </p:cNvPr>
            <p:cNvSpPr txBox="1">
              <a:spLocks/>
            </p:cNvSpPr>
            <p:nvPr/>
          </p:nvSpPr>
          <p:spPr>
            <a:xfrm>
              <a:off x="7894227" y="3435648"/>
              <a:ext cx="4069559" cy="445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Neural Net – LSTM [old data]</a:t>
              </a:r>
            </a:p>
          </p:txBody>
        </p:sp>
      </p:grp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39CCDA-4584-D341-B1EC-DC8F2E3829E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3702"/>
          <a:stretch/>
        </p:blipFill>
        <p:spPr>
          <a:xfrm>
            <a:off x="6180123" y="3949641"/>
            <a:ext cx="2900243" cy="774005"/>
          </a:xfrm>
          <a:prstGeom prst="rect">
            <a:avLst/>
          </a:prstGeom>
        </p:spPr>
      </p:pic>
      <p:pic>
        <p:nvPicPr>
          <p:cNvPr id="16" name="Picture 15" descr="A picture containing food&#10;&#10;Description automatically generated">
            <a:extLst>
              <a:ext uri="{FF2B5EF4-FFF2-40B4-BE49-F238E27FC236}">
                <a16:creationId xmlns:a16="http://schemas.microsoft.com/office/drawing/2014/main" id="{EE2B7F4A-0D5D-3548-AC69-7E3D042F8F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4210" y="4962662"/>
            <a:ext cx="2770007" cy="1829250"/>
          </a:xfrm>
          <a:prstGeom prst="rect">
            <a:avLst/>
          </a:prstGeom>
        </p:spPr>
      </p:pic>
      <p:pic>
        <p:nvPicPr>
          <p:cNvPr id="50" name="Picture 49" descr="A picture containing food, plane, flying&#10;&#10;Description automatically generated">
            <a:extLst>
              <a:ext uri="{FF2B5EF4-FFF2-40B4-BE49-F238E27FC236}">
                <a16:creationId xmlns:a16="http://schemas.microsoft.com/office/drawing/2014/main" id="{9B25A14C-E886-4E45-9FE3-0E485BA79D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5831" y="3851865"/>
            <a:ext cx="2679594" cy="1314272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543F7E02-6A64-E542-9DE4-CDFA3B9A34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7398" y="5389592"/>
            <a:ext cx="2736459" cy="1346881"/>
          </a:xfrm>
          <a:prstGeom prst="rect">
            <a:avLst/>
          </a:prstGeom>
        </p:spPr>
      </p:pic>
      <p:pic>
        <p:nvPicPr>
          <p:cNvPr id="53" name="Picture 52" descr="A picture containing food&#10;&#10;Description automatically generated">
            <a:extLst>
              <a:ext uri="{FF2B5EF4-FFF2-40B4-BE49-F238E27FC236}">
                <a16:creationId xmlns:a16="http://schemas.microsoft.com/office/drawing/2014/main" id="{C38C3D93-6A2F-0F44-86A1-0567CCBEFB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74216" y="472453"/>
            <a:ext cx="2904371" cy="1334183"/>
          </a:xfrm>
          <a:prstGeom prst="rect">
            <a:avLst/>
          </a:prstGeom>
        </p:spPr>
      </p:pic>
      <p:pic>
        <p:nvPicPr>
          <p:cNvPr id="54" name="Picture 53" descr="A picture containing food&#10;&#10;Description automatically generated">
            <a:extLst>
              <a:ext uri="{FF2B5EF4-FFF2-40B4-BE49-F238E27FC236}">
                <a16:creationId xmlns:a16="http://schemas.microsoft.com/office/drawing/2014/main" id="{90CCEE68-A2D7-CA4F-9CB7-FD9E6705D1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4381" y="542321"/>
            <a:ext cx="2589221" cy="13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6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EF80-9E19-B044-BC3F-5B64FF45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– Part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E20B9E-99C3-E04A-86CE-DF4A6A47E50E}"/>
              </a:ext>
            </a:extLst>
          </p:cNvPr>
          <p:cNvSpPr txBox="1">
            <a:spLocks/>
          </p:cNvSpPr>
          <p:nvPr/>
        </p:nvSpPr>
        <p:spPr>
          <a:xfrm>
            <a:off x="4008964" y="2194707"/>
            <a:ext cx="3642050" cy="3553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since first case</a:t>
            </a:r>
          </a:p>
          <a:p>
            <a:r>
              <a:rPr lang="en-US" dirty="0"/>
              <a:t>Total test</a:t>
            </a:r>
          </a:p>
          <a:p>
            <a:r>
              <a:rPr lang="en-US" dirty="0"/>
              <a:t>Active cases</a:t>
            </a:r>
          </a:p>
          <a:p>
            <a:r>
              <a:rPr lang="en-US" dirty="0"/>
              <a:t>Available beds</a:t>
            </a:r>
          </a:p>
          <a:p>
            <a:r>
              <a:rPr lang="en-US" dirty="0"/>
              <a:t>Travel mandate [0,1,2]</a:t>
            </a:r>
          </a:p>
          <a:p>
            <a:r>
              <a:rPr lang="en-US" dirty="0"/>
              <a:t>Stay home mandate [0,1,2]</a:t>
            </a:r>
          </a:p>
          <a:p>
            <a:r>
              <a:rPr lang="en-US" dirty="0"/>
              <a:t>Education mandate [0,1,2]</a:t>
            </a:r>
          </a:p>
          <a:p>
            <a:r>
              <a:rPr lang="en-US" dirty="0"/>
              <a:t>Business closure mandate [0,1,2]</a:t>
            </a:r>
          </a:p>
          <a:p>
            <a:r>
              <a:rPr lang="en-US" dirty="0"/>
              <a:t>Strict gathering mandate [0,1,2]</a:t>
            </a:r>
          </a:p>
          <a:p>
            <a:r>
              <a:rPr lang="en-US" dirty="0"/>
              <a:t>Sliding window (adds five columns)</a:t>
            </a:r>
          </a:p>
          <a:p>
            <a:pPr lvl="1"/>
            <a:r>
              <a:rPr lang="en-US" dirty="0"/>
              <a:t>Based on fatality rate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E689D4-E0F3-3643-9E67-0359193EBE6C}"/>
              </a:ext>
            </a:extLst>
          </p:cNvPr>
          <p:cNvSpPr txBox="1">
            <a:spLocks/>
          </p:cNvSpPr>
          <p:nvPr/>
        </p:nvSpPr>
        <p:spPr>
          <a:xfrm>
            <a:off x="8432237" y="1772893"/>
            <a:ext cx="2860158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Fatality rate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BB5F35-737B-5840-9896-065604A0B573}"/>
              </a:ext>
            </a:extLst>
          </p:cNvPr>
          <p:cNvGrpSpPr/>
          <p:nvPr/>
        </p:nvGrpSpPr>
        <p:grpSpPr>
          <a:xfrm>
            <a:off x="3766318" y="1375088"/>
            <a:ext cx="3583783" cy="768542"/>
            <a:chOff x="5911138" y="276447"/>
            <a:chExt cx="3583783" cy="76854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22C9019-63E6-664C-93DC-89094C47F24A}"/>
                </a:ext>
              </a:extLst>
            </p:cNvPr>
            <p:cNvSpPr txBox="1">
              <a:spLocks/>
            </p:cNvSpPr>
            <p:nvPr/>
          </p:nvSpPr>
          <p:spPr>
            <a:xfrm>
              <a:off x="5911138" y="487709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Independent Attributes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20839EE5-2B56-1045-855C-0C7EB51D806E}"/>
                </a:ext>
              </a:extLst>
            </p:cNvPr>
            <p:cNvSpPr/>
            <p:nvPr/>
          </p:nvSpPr>
          <p:spPr>
            <a:xfrm>
              <a:off x="6283842" y="276447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A9819F-A41C-3A43-BCE3-592B88D759C3}"/>
              </a:ext>
            </a:extLst>
          </p:cNvPr>
          <p:cNvGrpSpPr/>
          <p:nvPr/>
        </p:nvGrpSpPr>
        <p:grpSpPr>
          <a:xfrm>
            <a:off x="8216262" y="1394501"/>
            <a:ext cx="3583783" cy="749129"/>
            <a:chOff x="5983168" y="4557116"/>
            <a:chExt cx="3583783" cy="749129"/>
          </a:xfrm>
        </p:grpSpPr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D9091163-CD52-D842-A7B3-0285D0128454}"/>
                </a:ext>
              </a:extLst>
            </p:cNvPr>
            <p:cNvSpPr/>
            <p:nvPr/>
          </p:nvSpPr>
          <p:spPr>
            <a:xfrm>
              <a:off x="6308964" y="4557116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4E5490EC-C33D-C748-A9B2-B0808282F7EA}"/>
                </a:ext>
              </a:extLst>
            </p:cNvPr>
            <p:cNvSpPr txBox="1">
              <a:spLocks/>
            </p:cNvSpPr>
            <p:nvPr/>
          </p:nvSpPr>
          <p:spPr>
            <a:xfrm>
              <a:off x="5983168" y="4748965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Target Attribute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94B5266-0599-3542-A626-69088E99DB1A}"/>
              </a:ext>
            </a:extLst>
          </p:cNvPr>
          <p:cNvSpPr txBox="1">
            <a:spLocks/>
          </p:cNvSpPr>
          <p:nvPr/>
        </p:nvSpPr>
        <p:spPr>
          <a:xfrm>
            <a:off x="3754895" y="786637"/>
            <a:ext cx="7409910" cy="67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Attributes used</a:t>
            </a:r>
          </a:p>
        </p:txBody>
      </p:sp>
      <p:pic>
        <p:nvPicPr>
          <p:cNvPr id="19" name="Graphic 18" descr="Single gear">
            <a:extLst>
              <a:ext uri="{FF2B5EF4-FFF2-40B4-BE49-F238E27FC236}">
                <a16:creationId xmlns:a16="http://schemas.microsoft.com/office/drawing/2014/main" id="{A42D037B-7A09-EA45-B857-F7FCD7E7E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83" y="2875435"/>
            <a:ext cx="365995" cy="365995"/>
          </a:xfrm>
          <a:prstGeom prst="rect">
            <a:avLst/>
          </a:prstGeom>
        </p:spPr>
      </p:pic>
      <p:pic>
        <p:nvPicPr>
          <p:cNvPr id="20" name="Graphic 19" descr="Single gear">
            <a:extLst>
              <a:ext uri="{FF2B5EF4-FFF2-40B4-BE49-F238E27FC236}">
                <a16:creationId xmlns:a16="http://schemas.microsoft.com/office/drawing/2014/main" id="{8183B01A-17AE-4F47-8AAD-DA5CF691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2021" y="3568574"/>
            <a:ext cx="365995" cy="365995"/>
          </a:xfrm>
          <a:prstGeom prst="rect">
            <a:avLst/>
          </a:prstGeom>
        </p:spPr>
      </p:pic>
      <p:pic>
        <p:nvPicPr>
          <p:cNvPr id="21" name="Graphic 20" descr="Single gear">
            <a:extLst>
              <a:ext uri="{FF2B5EF4-FFF2-40B4-BE49-F238E27FC236}">
                <a16:creationId xmlns:a16="http://schemas.microsoft.com/office/drawing/2014/main" id="{E34E5C4A-51FB-D940-B5BB-430318866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855" y="3864517"/>
            <a:ext cx="365995" cy="365995"/>
          </a:xfrm>
          <a:prstGeom prst="rect">
            <a:avLst/>
          </a:prstGeom>
        </p:spPr>
      </p:pic>
      <p:pic>
        <p:nvPicPr>
          <p:cNvPr id="22" name="Graphic 21" descr="Single gear">
            <a:extLst>
              <a:ext uri="{FF2B5EF4-FFF2-40B4-BE49-F238E27FC236}">
                <a16:creationId xmlns:a16="http://schemas.microsoft.com/office/drawing/2014/main" id="{6CFDF5DF-7597-844C-8243-739EF7E10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551" y="4230512"/>
            <a:ext cx="365995" cy="365995"/>
          </a:xfrm>
          <a:prstGeom prst="rect">
            <a:avLst/>
          </a:prstGeom>
        </p:spPr>
      </p:pic>
      <p:pic>
        <p:nvPicPr>
          <p:cNvPr id="23" name="Graphic 22" descr="Single gear">
            <a:extLst>
              <a:ext uri="{FF2B5EF4-FFF2-40B4-BE49-F238E27FC236}">
                <a16:creationId xmlns:a16="http://schemas.microsoft.com/office/drawing/2014/main" id="{5549D0EA-95D7-1C43-A64F-2DD24C796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551" y="4658583"/>
            <a:ext cx="365995" cy="365995"/>
          </a:xfrm>
          <a:prstGeom prst="rect">
            <a:avLst/>
          </a:prstGeom>
        </p:spPr>
      </p:pic>
      <p:pic>
        <p:nvPicPr>
          <p:cNvPr id="24" name="Graphic 23" descr="Single gear">
            <a:extLst>
              <a:ext uri="{FF2B5EF4-FFF2-40B4-BE49-F238E27FC236}">
                <a16:creationId xmlns:a16="http://schemas.microsoft.com/office/drawing/2014/main" id="{CF271793-0EC5-EB44-B3B4-28B4F8FB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8551" y="5050117"/>
            <a:ext cx="365995" cy="365995"/>
          </a:xfrm>
          <a:prstGeom prst="rect">
            <a:avLst/>
          </a:prstGeom>
        </p:spPr>
      </p:pic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95A4D5FD-A19B-A442-85A5-C884785A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8153" y="1902949"/>
            <a:ext cx="365995" cy="365995"/>
          </a:xfrm>
          <a:prstGeom prst="rect">
            <a:avLst/>
          </a:prstGeom>
        </p:spPr>
      </p:pic>
      <p:pic>
        <p:nvPicPr>
          <p:cNvPr id="26" name="Graphic 25" descr="Single gear">
            <a:extLst>
              <a:ext uri="{FF2B5EF4-FFF2-40B4-BE49-F238E27FC236}">
                <a16:creationId xmlns:a16="http://schemas.microsoft.com/office/drawing/2014/main" id="{9951973A-23DF-FD41-83B6-2A9945F7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860" y="3241430"/>
            <a:ext cx="365995" cy="3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0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5CDA96ED-3D7B-4C64-B6AA-6B46D5B71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1" r="9092" b="794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F8D86-A516-734B-80B5-7C0828497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Problem Definiton and Our </a:t>
            </a:r>
            <a:r>
              <a:rPr lang="en-US" dirty="0"/>
              <a:t>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67A90-8925-A444-9343-712C16C16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Implementing various algorithms to create a prediction model that will predict when each country will run out of hospital beds. </a:t>
            </a:r>
          </a:p>
          <a:p>
            <a:endParaRPr lang="en-US" sz="1900">
              <a:solidFill>
                <a:srgbClr val="FFFFFF"/>
              </a:solidFill>
            </a:endParaRPr>
          </a:p>
          <a:p>
            <a:r>
              <a:rPr lang="en-US" sz="1900">
                <a:solidFill>
                  <a:srgbClr val="FFFFFF"/>
                </a:solidFill>
              </a:rPr>
              <a:t>Having such information can guide healthcare professionals with managing and allocation of their resources. </a:t>
            </a:r>
          </a:p>
          <a:p>
            <a:endParaRPr lang="en-US" sz="1900">
              <a:solidFill>
                <a:srgbClr val="FFFFFF"/>
              </a:solidFill>
            </a:endParaRPr>
          </a:p>
          <a:p>
            <a:r>
              <a:rPr lang="en-US" sz="1900">
                <a:solidFill>
                  <a:srgbClr val="FFFFFF"/>
                </a:solidFill>
              </a:rPr>
              <a:t>We then want to evaluate the effect of low hospital bed availability on fatality rate. </a:t>
            </a: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3186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AEC4CA-E6B0-FD44-9D83-B8C1CD0042BE}"/>
              </a:ext>
            </a:extLst>
          </p:cNvPr>
          <p:cNvCxnSpPr>
            <a:cxnSpLocks/>
          </p:cNvCxnSpPr>
          <p:nvPr/>
        </p:nvCxnSpPr>
        <p:spPr>
          <a:xfrm flipH="1">
            <a:off x="6081823" y="6648"/>
            <a:ext cx="14177" cy="6858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4882D5-6BB3-8448-A5A4-5F4AC98B0E5B}"/>
              </a:ext>
            </a:extLst>
          </p:cNvPr>
          <p:cNvCxnSpPr>
            <a:cxnSpLocks/>
          </p:cNvCxnSpPr>
          <p:nvPr/>
        </p:nvCxnSpPr>
        <p:spPr>
          <a:xfrm flipH="1" flipV="1">
            <a:off x="0" y="3422362"/>
            <a:ext cx="121990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95793B-451B-CE49-999E-44097F9D238E}"/>
              </a:ext>
            </a:extLst>
          </p:cNvPr>
          <p:cNvSpPr txBox="1">
            <a:spLocks/>
          </p:cNvSpPr>
          <p:nvPr/>
        </p:nvSpPr>
        <p:spPr>
          <a:xfrm>
            <a:off x="7443571" y="-18766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81AE21A-4625-C641-97CC-7092B3649952}"/>
              </a:ext>
            </a:extLst>
          </p:cNvPr>
          <p:cNvSpPr txBox="1">
            <a:spLocks/>
          </p:cNvSpPr>
          <p:nvPr/>
        </p:nvSpPr>
        <p:spPr>
          <a:xfrm>
            <a:off x="7588776" y="3435638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– LSTM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46740A2-CFF0-0746-9677-41DA92CA8B7C}"/>
              </a:ext>
            </a:extLst>
          </p:cNvPr>
          <p:cNvSpPr txBox="1">
            <a:spLocks/>
          </p:cNvSpPr>
          <p:nvPr/>
        </p:nvSpPr>
        <p:spPr>
          <a:xfrm>
            <a:off x="2012264" y="3429000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Net - MLP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475B3F5-5C70-5F49-AC91-61723B4F5D6F}"/>
              </a:ext>
            </a:extLst>
          </p:cNvPr>
          <p:cNvSpPr txBox="1">
            <a:spLocks/>
          </p:cNvSpPr>
          <p:nvPr/>
        </p:nvSpPr>
        <p:spPr>
          <a:xfrm>
            <a:off x="1859864" y="-19923"/>
            <a:ext cx="4069559" cy="44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DCD8DE-1D14-364E-8C36-A574779FE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04"/>
          <a:stretch/>
        </p:blipFill>
        <p:spPr>
          <a:xfrm>
            <a:off x="89909" y="598382"/>
            <a:ext cx="2911324" cy="837498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2F8E73F-DC85-2F4A-9C38-8E59366AD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6" y="1637886"/>
            <a:ext cx="2793847" cy="1695297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B2798482-B416-C94C-AA73-A49292F25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594" y="438408"/>
            <a:ext cx="2670520" cy="1286088"/>
          </a:xfrm>
          <a:prstGeom prst="rect">
            <a:avLst/>
          </a:prstGeom>
        </p:spPr>
      </p:pic>
      <p:pic>
        <p:nvPicPr>
          <p:cNvPr id="15" name="Picture 14" descr="A picture containing screen, building, light, large&#10;&#10;Description automatically generated">
            <a:extLst>
              <a:ext uri="{FF2B5EF4-FFF2-40B4-BE49-F238E27FC236}">
                <a16:creationId xmlns:a16="http://schemas.microsoft.com/office/drawing/2014/main" id="{0DBEFC8C-5C76-5B4A-848B-ABE282D0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543" y="1670400"/>
            <a:ext cx="2877880" cy="1662783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33762-779D-B748-85F7-A8C8D30088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797"/>
          <a:stretch/>
        </p:blipFill>
        <p:spPr>
          <a:xfrm>
            <a:off x="6234223" y="588920"/>
            <a:ext cx="2899144" cy="833485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DF0044F-AB12-AA46-86B7-DEF0F3192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028" y="1585035"/>
            <a:ext cx="2971682" cy="1792737"/>
          </a:xfrm>
          <a:prstGeom prst="rect">
            <a:avLst/>
          </a:prstGeom>
        </p:spPr>
      </p:pic>
      <p:pic>
        <p:nvPicPr>
          <p:cNvPr id="22" name="Picture 21" descr="A picture containing screen&#10;&#10;Description automatically generated">
            <a:extLst>
              <a:ext uri="{FF2B5EF4-FFF2-40B4-BE49-F238E27FC236}">
                <a16:creationId xmlns:a16="http://schemas.microsoft.com/office/drawing/2014/main" id="{0ED8D278-4655-6F46-B2F4-01904C2F4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367" y="1659906"/>
            <a:ext cx="2877879" cy="1683769"/>
          </a:xfrm>
          <a:prstGeom prst="rect">
            <a:avLst/>
          </a:prstGeom>
        </p:spPr>
      </p:pic>
      <p:pic>
        <p:nvPicPr>
          <p:cNvPr id="26" name="Picture 25" descr="A picture containing bottle&#10;&#10;Description automatically generated">
            <a:extLst>
              <a:ext uri="{FF2B5EF4-FFF2-40B4-BE49-F238E27FC236}">
                <a16:creationId xmlns:a16="http://schemas.microsoft.com/office/drawing/2014/main" id="{7522CFD9-C3C9-A847-89FA-1FE0499268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7932"/>
          <a:stretch/>
        </p:blipFill>
        <p:spPr>
          <a:xfrm>
            <a:off x="105296" y="3933624"/>
            <a:ext cx="3019243" cy="7541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9096F3-E4AB-2A4B-9A7E-9DB0C9537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56" y="4912093"/>
            <a:ext cx="2984630" cy="1938657"/>
          </a:xfrm>
          <a:prstGeom prst="rect">
            <a:avLst/>
          </a:prstGeom>
        </p:spPr>
      </p:pic>
      <p:pic>
        <p:nvPicPr>
          <p:cNvPr id="31" name="Picture 30" descr="A picture containing screen, building&#10;&#10;Description automatically generated">
            <a:extLst>
              <a:ext uri="{FF2B5EF4-FFF2-40B4-BE49-F238E27FC236}">
                <a16:creationId xmlns:a16="http://schemas.microsoft.com/office/drawing/2014/main" id="{9594BD29-F2F5-584B-802F-67AC5FAD1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4539" y="5053613"/>
            <a:ext cx="2756398" cy="1651838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5B18AB0E-5C1B-4642-835C-ADE29C558E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2299" y="410168"/>
            <a:ext cx="2822604" cy="1314328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0F0D8948-86E7-204F-BC27-AE9B8F7236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4539" y="3788232"/>
            <a:ext cx="2839446" cy="1142812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9C9753-6737-D14B-98C0-B18C9180C0D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871" y="3984695"/>
            <a:ext cx="2882557" cy="946349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04964E04-7CD2-E544-901C-4AAE878E5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4871" y="5035045"/>
            <a:ext cx="2954319" cy="1758441"/>
          </a:xfrm>
          <a:prstGeom prst="rect">
            <a:avLst/>
          </a:prstGeom>
        </p:spPr>
      </p:pic>
      <p:pic>
        <p:nvPicPr>
          <p:cNvPr id="56" name="Picture 55" descr="A picture containing food&#10;&#10;Description automatically generated">
            <a:extLst>
              <a:ext uri="{FF2B5EF4-FFF2-40B4-BE49-F238E27FC236}">
                <a16:creationId xmlns:a16="http://schemas.microsoft.com/office/drawing/2014/main" id="{7815CB42-3FBC-8E43-B56E-A4EA938741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33367" y="3842004"/>
            <a:ext cx="2912441" cy="1370464"/>
          </a:xfrm>
          <a:prstGeom prst="rect">
            <a:avLst/>
          </a:prstGeom>
        </p:spPr>
      </p:pic>
      <p:pic>
        <p:nvPicPr>
          <p:cNvPr id="58" name="Picture 57" descr="A picture containing screen, building, large, table&#10;&#10;Description automatically generated">
            <a:extLst>
              <a:ext uri="{FF2B5EF4-FFF2-40B4-BE49-F238E27FC236}">
                <a16:creationId xmlns:a16="http://schemas.microsoft.com/office/drawing/2014/main" id="{26872554-8D2C-3B4E-B80D-1DADE02730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4740" y="5198094"/>
            <a:ext cx="2917721" cy="158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F5C43-53F7-B642-8D40-39FF6664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Best Model?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861EE2A5-6B41-4072-A385-53E73672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771" y="1535135"/>
            <a:ext cx="3778286" cy="37782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596B-4E4F-394E-A158-1D9E9DEF3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202" y="2330169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Linear Regression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Random Forest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Neural Net – MLP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Neural Net - LSTM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DB0FFAB6-405D-0E49-9A74-00B746C0E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5235" y="19221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1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6456-1A61-104E-898C-05C6052B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future data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23267-005C-C947-8239-4F60720EA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075" y="762001"/>
            <a:ext cx="4778813" cy="529045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DD92CD-6DE3-4945-A811-A67D180CE1E3}"/>
              </a:ext>
            </a:extLst>
          </p:cNvPr>
          <p:cNvSpPr txBox="1">
            <a:spLocks/>
          </p:cNvSpPr>
          <p:nvPr/>
        </p:nvSpPr>
        <p:spPr>
          <a:xfrm>
            <a:off x="8302785" y="1124983"/>
            <a:ext cx="3603172" cy="5627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do we need to generate future data?</a:t>
            </a:r>
          </a:p>
          <a:p>
            <a:pPr lvl="1"/>
            <a:endParaRPr lang="en-US"/>
          </a:p>
          <a:p>
            <a:pPr lvl="1"/>
            <a:r>
              <a:rPr lang="en-US"/>
              <a:t>We </a:t>
            </a:r>
            <a:r>
              <a:rPr lang="en-US" dirty="0"/>
              <a:t>can pass </a:t>
            </a:r>
            <a:r>
              <a:rPr lang="en-US"/>
              <a:t>future attribute values into</a:t>
            </a:r>
            <a:r>
              <a:rPr lang="en-US" dirty="0"/>
              <a:t> our best model and predict future numbers of our target attribute, which right now, is number of available beds 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Future data generated from past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Future data generated till November 2020</a:t>
            </a:r>
          </a:p>
          <a:p>
            <a:pPr lvl="1"/>
            <a:endParaRPr lang="en-US" dirty="0"/>
          </a:p>
          <a:p>
            <a:r>
              <a:rPr lang="en-US" dirty="0"/>
              <a:t>Module used : </a:t>
            </a:r>
            <a:r>
              <a:rPr lang="en-US" i="1" dirty="0" err="1"/>
              <a:t>fbprophet</a:t>
            </a:r>
            <a:endParaRPr lang="en-US" i="1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55EE7-2E06-E842-A130-895B3234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each country run out of hospital beds?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8320-4114-B641-B6A0-4491AA44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822" y="2796456"/>
            <a:ext cx="8251372" cy="843333"/>
          </a:xfrm>
        </p:spPr>
        <p:txBody>
          <a:bodyPr>
            <a:normAutofit/>
          </a:bodyPr>
          <a:lstStyle/>
          <a:p>
            <a:r>
              <a:rPr lang="en-US" dirty="0"/>
              <a:t>Now instead of testing models using test data, we now test model using future data to obtain future number of available beds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E6ED7-E861-AF42-B0F2-4830F0EF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894" y="3528476"/>
            <a:ext cx="7979229" cy="84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0DB7A-976F-FD4D-8D8B-DDA07870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94" y="4460385"/>
            <a:ext cx="4419600" cy="533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A7AB08-5495-8144-BB61-50979BD4C3AF}"/>
              </a:ext>
            </a:extLst>
          </p:cNvPr>
          <p:cNvSpPr txBox="1">
            <a:spLocks/>
          </p:cNvSpPr>
          <p:nvPr/>
        </p:nvSpPr>
        <p:spPr>
          <a:xfrm>
            <a:off x="3662894" y="590437"/>
            <a:ext cx="8251372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model using </a:t>
            </a:r>
            <a:r>
              <a:rPr lang="en-US" b="1" i="1" dirty="0"/>
              <a:t>past available beds </a:t>
            </a:r>
            <a:r>
              <a:rPr lang="en-US" dirty="0"/>
              <a:t>data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45BB0-56D6-3440-9D4F-46B861F7B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894" y="1174630"/>
            <a:ext cx="7670800" cy="1524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C812AD-3B27-7E4A-900D-7F6104F07E71}"/>
              </a:ext>
            </a:extLst>
          </p:cNvPr>
          <p:cNvSpPr txBox="1">
            <a:spLocks/>
          </p:cNvSpPr>
          <p:nvPr/>
        </p:nvSpPr>
        <p:spPr>
          <a:xfrm>
            <a:off x="3526822" y="5059153"/>
            <a:ext cx="8251372" cy="84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we have future number of available hospital beds</a:t>
            </a:r>
          </a:p>
        </p:txBody>
      </p:sp>
    </p:spTree>
    <p:extLst>
      <p:ext uri="{BB962C8B-B14F-4D97-AF65-F5344CB8AC3E}">
        <p14:creationId xmlns:p14="http://schemas.microsoft.com/office/powerpoint/2010/main" val="61778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0D82-15C7-A949-A54A-A8ABF9C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low hospital bed capacity affect rate of fatality?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FB25-EF92-6746-B0A3-D4E1C129D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637" y="600136"/>
            <a:ext cx="7315200" cy="895419"/>
          </a:xfrm>
        </p:spPr>
        <p:txBody>
          <a:bodyPr/>
          <a:lstStyle/>
          <a:p>
            <a:r>
              <a:rPr lang="en-US" dirty="0"/>
              <a:t>Now we want to predict future fatality numbers based on our new hospital bed numbers.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AD67FE-0DBB-6542-BFE6-DCE10FCBC51B}"/>
              </a:ext>
            </a:extLst>
          </p:cNvPr>
          <p:cNvSpPr txBox="1">
            <a:spLocks/>
          </p:cNvSpPr>
          <p:nvPr/>
        </p:nvSpPr>
        <p:spPr>
          <a:xfrm>
            <a:off x="3531273" y="4482480"/>
            <a:ext cx="8251372" cy="84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instead of testing models using test data, we now test model using future data to obtain future number of fatality rates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B1799-1AF8-B74A-9B96-AC25F3B54FE5}"/>
              </a:ext>
            </a:extLst>
          </p:cNvPr>
          <p:cNvSpPr txBox="1">
            <a:spLocks/>
          </p:cNvSpPr>
          <p:nvPr/>
        </p:nvSpPr>
        <p:spPr>
          <a:xfrm>
            <a:off x="3551636" y="1218503"/>
            <a:ext cx="8251372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model using </a:t>
            </a:r>
            <a:r>
              <a:rPr lang="en-US" b="1" i="1" dirty="0"/>
              <a:t>past fatality rate </a:t>
            </a:r>
            <a:r>
              <a:rPr lang="en-US" dirty="0"/>
              <a:t>data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9E6DEA-4077-A04A-8D14-8135B0428468}"/>
              </a:ext>
            </a:extLst>
          </p:cNvPr>
          <p:cNvSpPr txBox="1">
            <a:spLocks/>
          </p:cNvSpPr>
          <p:nvPr/>
        </p:nvSpPr>
        <p:spPr>
          <a:xfrm>
            <a:off x="3499890" y="5457136"/>
            <a:ext cx="8251372" cy="843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we have future number of fatality rates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1FF106-D329-7840-9A4B-36713871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705" y="1609641"/>
            <a:ext cx="7979229" cy="12167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69C217-471E-4B4E-A62D-9C9A5E9A4478}"/>
              </a:ext>
            </a:extLst>
          </p:cNvPr>
          <p:cNvSpPr txBox="1">
            <a:spLocks/>
          </p:cNvSpPr>
          <p:nvPr/>
        </p:nvSpPr>
        <p:spPr>
          <a:xfrm>
            <a:off x="3448146" y="2862188"/>
            <a:ext cx="8354861" cy="758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Append future available hospital beds to future data being its used as test data because now our target attribute is fatality rate and available beds becomes an independent attribute.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7AEEC8-938E-074B-87E3-C642A0B0C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06" y="3596631"/>
            <a:ext cx="7979229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633EC6-FBD0-4144-8D20-1C9AF5D6A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705" y="5218516"/>
            <a:ext cx="6515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3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2B12-6124-B947-AD41-132B8483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clarified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1A51B8-0928-D042-BAB3-4CD635AE077E}"/>
              </a:ext>
            </a:extLst>
          </p:cNvPr>
          <p:cNvGrpSpPr/>
          <p:nvPr/>
        </p:nvGrpSpPr>
        <p:grpSpPr>
          <a:xfrm>
            <a:off x="3853844" y="2014596"/>
            <a:ext cx="1012649" cy="1598593"/>
            <a:chOff x="4090687" y="1934793"/>
            <a:chExt cx="1012649" cy="15985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F8B52A-64CE-424E-978A-3409429D39FA}"/>
                </a:ext>
              </a:extLst>
            </p:cNvPr>
            <p:cNvGrpSpPr/>
            <p:nvPr/>
          </p:nvGrpSpPr>
          <p:grpSpPr>
            <a:xfrm>
              <a:off x="4090687" y="2214489"/>
              <a:ext cx="1012649" cy="1318897"/>
              <a:chOff x="3731872" y="941274"/>
              <a:chExt cx="1012649" cy="1318897"/>
            </a:xfrm>
          </p:grpSpPr>
          <p:pic>
            <p:nvPicPr>
              <p:cNvPr id="5" name="Graphic 4" descr="Mathematics">
                <a:extLst>
                  <a:ext uri="{FF2B5EF4-FFF2-40B4-BE49-F238E27FC236}">
                    <a16:creationId xmlns:a16="http://schemas.microsoft.com/office/drawing/2014/main" id="{1B8BBA80-794B-6945-86B0-89EFEEC63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40552" y="1123837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6" name="Graphic 5" descr="Mathematics">
                <a:extLst>
                  <a:ext uri="{FF2B5EF4-FFF2-40B4-BE49-F238E27FC236}">
                    <a16:creationId xmlns:a16="http://schemas.microsoft.com/office/drawing/2014/main" id="{8B6D41AC-9C22-7F43-A844-503B4D43B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6433" y="1123836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7" name="Graphic 6" descr="Mathematics">
                <a:extLst>
                  <a:ext uri="{FF2B5EF4-FFF2-40B4-BE49-F238E27FC236}">
                    <a16:creationId xmlns:a16="http://schemas.microsoft.com/office/drawing/2014/main" id="{EBBE4CFB-4805-0248-BB06-736D6CE90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872" y="1589717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8" name="Graphic 7" descr="Mathematics">
                <a:extLst>
                  <a:ext uri="{FF2B5EF4-FFF2-40B4-BE49-F238E27FC236}">
                    <a16:creationId xmlns:a16="http://schemas.microsoft.com/office/drawing/2014/main" id="{8BDFC017-96F5-B24B-808A-E1536D47A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97753" y="1589717"/>
                <a:ext cx="465881" cy="46588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4643B2-0308-8844-93E8-950B32D9181B}"/>
                  </a:ext>
                </a:extLst>
              </p:cNvPr>
              <p:cNvSpPr txBox="1"/>
              <p:nvPr/>
            </p:nvSpPr>
            <p:spPr>
              <a:xfrm>
                <a:off x="3786718" y="941274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LR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30102D-98DF-FF49-B614-E33BD99476EA}"/>
                  </a:ext>
                </a:extLst>
              </p:cNvPr>
              <p:cNvSpPr txBox="1"/>
              <p:nvPr/>
            </p:nvSpPr>
            <p:spPr>
              <a:xfrm>
                <a:off x="4287763" y="941275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RF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8E108E-BABB-4148-8A4E-BABB7C5D7B10}"/>
                  </a:ext>
                </a:extLst>
              </p:cNvPr>
              <p:cNvSpPr txBox="1"/>
              <p:nvPr/>
            </p:nvSpPr>
            <p:spPr>
              <a:xfrm>
                <a:off x="3763568" y="1983172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MLP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4E003F-1571-A84A-B334-1C5F9A47301E}"/>
                  </a:ext>
                </a:extLst>
              </p:cNvPr>
              <p:cNvSpPr txBox="1"/>
              <p:nvPr/>
            </p:nvSpPr>
            <p:spPr>
              <a:xfrm>
                <a:off x="4183149" y="1960022"/>
                <a:ext cx="5613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LSTM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BC796F-145C-FE43-97AE-17727DFD12F7}"/>
                </a:ext>
              </a:extLst>
            </p:cNvPr>
            <p:cNvSpPr txBox="1"/>
            <p:nvPr/>
          </p:nvSpPr>
          <p:spPr>
            <a:xfrm>
              <a:off x="4169153" y="1934793"/>
              <a:ext cx="7681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Models</a:t>
              </a:r>
            </a:p>
          </p:txBody>
        </p:sp>
      </p:grpSp>
      <p:pic>
        <p:nvPicPr>
          <p:cNvPr id="16" name="Graphic 15" descr="Document">
            <a:extLst>
              <a:ext uri="{FF2B5EF4-FFF2-40B4-BE49-F238E27FC236}">
                <a16:creationId xmlns:a16="http://schemas.microsoft.com/office/drawing/2014/main" id="{D406D297-CC3B-1540-B7B2-FF0E113D6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7483" y="580691"/>
            <a:ext cx="622710" cy="6227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428DD5-3E91-1B4F-9DC3-EA18F0F60E10}"/>
              </a:ext>
            </a:extLst>
          </p:cNvPr>
          <p:cNvSpPr txBox="1"/>
          <p:nvPr/>
        </p:nvSpPr>
        <p:spPr>
          <a:xfrm>
            <a:off x="3465533" y="292519"/>
            <a:ext cx="17892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Dataset 1 (bad data)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FD9234B-1CCD-634C-B782-48F3B32133C2}"/>
              </a:ext>
            </a:extLst>
          </p:cNvPr>
          <p:cNvSpPr/>
          <p:nvPr/>
        </p:nvSpPr>
        <p:spPr>
          <a:xfrm>
            <a:off x="4131262" y="1327241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895F2A-30BD-AD43-A660-56D76DE306BF}"/>
              </a:ext>
            </a:extLst>
          </p:cNvPr>
          <p:cNvGrpSpPr/>
          <p:nvPr/>
        </p:nvGrpSpPr>
        <p:grpSpPr>
          <a:xfrm>
            <a:off x="3694763" y="4353796"/>
            <a:ext cx="1560042" cy="871199"/>
            <a:chOff x="4032504" y="4899554"/>
            <a:chExt cx="1560042" cy="871199"/>
          </a:xfrm>
        </p:grpSpPr>
        <p:pic>
          <p:nvPicPr>
            <p:cNvPr id="21" name="Graphic 20" descr="Statistics">
              <a:extLst>
                <a:ext uri="{FF2B5EF4-FFF2-40B4-BE49-F238E27FC236}">
                  <a16:creationId xmlns:a16="http://schemas.microsoft.com/office/drawing/2014/main" id="{93D2D39E-EC1D-AF41-B3C2-11F047508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83340" y="5133304"/>
              <a:ext cx="637449" cy="63744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B71C9E-1738-F548-B3C1-9A94F1A6247C}"/>
                </a:ext>
              </a:extLst>
            </p:cNvPr>
            <p:cNvSpPr txBox="1"/>
            <p:nvPr/>
          </p:nvSpPr>
          <p:spPr>
            <a:xfrm>
              <a:off x="4032504" y="4899554"/>
              <a:ext cx="156004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Bad performance</a:t>
              </a:r>
            </a:p>
          </p:txBody>
        </p:sp>
      </p:grpSp>
      <p:sp>
        <p:nvSpPr>
          <p:cNvPr id="23" name="Down Arrow 22">
            <a:extLst>
              <a:ext uri="{FF2B5EF4-FFF2-40B4-BE49-F238E27FC236}">
                <a16:creationId xmlns:a16="http://schemas.microsoft.com/office/drawing/2014/main" id="{F05756C0-6686-E646-ADDF-A8F4F12AE109}"/>
              </a:ext>
            </a:extLst>
          </p:cNvPr>
          <p:cNvSpPr/>
          <p:nvPr/>
        </p:nvSpPr>
        <p:spPr>
          <a:xfrm>
            <a:off x="4139941" y="3689591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A4394F1D-8AE9-1D46-9263-DE2E4EEC9E9C}"/>
              </a:ext>
            </a:extLst>
          </p:cNvPr>
          <p:cNvSpPr/>
          <p:nvPr/>
        </p:nvSpPr>
        <p:spPr>
          <a:xfrm>
            <a:off x="4125349" y="5328239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0D4636-BBCC-AA4C-8CE1-8AA170D3C966}"/>
              </a:ext>
            </a:extLst>
          </p:cNvPr>
          <p:cNvSpPr txBox="1"/>
          <p:nvPr/>
        </p:nvSpPr>
        <p:spPr>
          <a:xfrm>
            <a:off x="3694763" y="5982025"/>
            <a:ext cx="178927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>
                <a:solidFill>
                  <a:srgbClr val="FF0000"/>
                </a:solidFill>
              </a:rPr>
              <a:t>Cannot predict available beds and fatality well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6AD14CD7-71ED-D14C-800B-35DFAA33D83A}"/>
              </a:ext>
            </a:extLst>
          </p:cNvPr>
          <p:cNvSpPr/>
          <p:nvPr/>
        </p:nvSpPr>
        <p:spPr>
          <a:xfrm rot="16200000">
            <a:off x="5494074" y="6008783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Pencil">
            <a:extLst>
              <a:ext uri="{FF2B5EF4-FFF2-40B4-BE49-F238E27FC236}">
                <a16:creationId xmlns:a16="http://schemas.microsoft.com/office/drawing/2014/main" id="{69E9993C-9354-594B-8F69-B3296C1726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1706" y="6208641"/>
            <a:ext cx="465881" cy="4658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A5F337-5B94-A54F-897A-F72219E42819}"/>
              </a:ext>
            </a:extLst>
          </p:cNvPr>
          <p:cNvSpPr txBox="1"/>
          <p:nvPr/>
        </p:nvSpPr>
        <p:spPr>
          <a:xfrm>
            <a:off x="6119841" y="5727087"/>
            <a:ext cx="1134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Added new attributes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8786DC49-7904-224B-818C-DDC7EB72D453}"/>
              </a:ext>
            </a:extLst>
          </p:cNvPr>
          <p:cNvSpPr/>
          <p:nvPr/>
        </p:nvSpPr>
        <p:spPr>
          <a:xfrm rot="10800000">
            <a:off x="6485432" y="5224994"/>
            <a:ext cx="277793" cy="473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Document">
            <a:extLst>
              <a:ext uri="{FF2B5EF4-FFF2-40B4-BE49-F238E27FC236}">
                <a16:creationId xmlns:a16="http://schemas.microsoft.com/office/drawing/2014/main" id="{490759F9-A1FC-3342-A096-177D75D37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06" y="4587546"/>
            <a:ext cx="622710" cy="6227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CAE262F-81BC-9543-9FCF-543AF3654E54}"/>
              </a:ext>
            </a:extLst>
          </p:cNvPr>
          <p:cNvSpPr txBox="1"/>
          <p:nvPr/>
        </p:nvSpPr>
        <p:spPr>
          <a:xfrm>
            <a:off x="5677510" y="4320579"/>
            <a:ext cx="19111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Dataset 2 (good data)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B38D84C-DED7-A343-9234-C7E2D8A6A99B}"/>
              </a:ext>
            </a:extLst>
          </p:cNvPr>
          <p:cNvGrpSpPr/>
          <p:nvPr/>
        </p:nvGrpSpPr>
        <p:grpSpPr>
          <a:xfrm>
            <a:off x="6089477" y="2251772"/>
            <a:ext cx="1012649" cy="1614146"/>
            <a:chOff x="4090687" y="1919240"/>
            <a:chExt cx="1012649" cy="16141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0ED903-9494-754B-BAB6-B8E7CE3D99E3}"/>
                </a:ext>
              </a:extLst>
            </p:cNvPr>
            <p:cNvGrpSpPr/>
            <p:nvPr/>
          </p:nvGrpSpPr>
          <p:grpSpPr>
            <a:xfrm>
              <a:off x="4090687" y="2214489"/>
              <a:ext cx="1012649" cy="1318897"/>
              <a:chOff x="3731872" y="941274"/>
              <a:chExt cx="1012649" cy="1318897"/>
            </a:xfrm>
          </p:grpSpPr>
          <p:pic>
            <p:nvPicPr>
              <p:cNvPr id="39" name="Graphic 38" descr="Mathematics">
                <a:extLst>
                  <a:ext uri="{FF2B5EF4-FFF2-40B4-BE49-F238E27FC236}">
                    <a16:creationId xmlns:a16="http://schemas.microsoft.com/office/drawing/2014/main" id="{40A455D2-0695-964A-B272-A550E7DE6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40552" y="1123837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40" name="Graphic 39" descr="Mathematics">
                <a:extLst>
                  <a:ext uri="{FF2B5EF4-FFF2-40B4-BE49-F238E27FC236}">
                    <a16:creationId xmlns:a16="http://schemas.microsoft.com/office/drawing/2014/main" id="{987E6301-6078-D34B-8B59-7B6D39FE8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6433" y="1123836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41" name="Graphic 40" descr="Mathematics">
                <a:extLst>
                  <a:ext uri="{FF2B5EF4-FFF2-40B4-BE49-F238E27FC236}">
                    <a16:creationId xmlns:a16="http://schemas.microsoft.com/office/drawing/2014/main" id="{AA9602AC-D2C1-744A-AFDD-18022823B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872" y="1589717"/>
                <a:ext cx="465881" cy="465881"/>
              </a:xfrm>
              <a:prstGeom prst="rect">
                <a:avLst/>
              </a:prstGeom>
            </p:spPr>
          </p:pic>
          <p:pic>
            <p:nvPicPr>
              <p:cNvPr id="42" name="Graphic 41" descr="Mathematics">
                <a:extLst>
                  <a:ext uri="{FF2B5EF4-FFF2-40B4-BE49-F238E27FC236}">
                    <a16:creationId xmlns:a16="http://schemas.microsoft.com/office/drawing/2014/main" id="{88191B48-E113-1342-BC24-7A06B31D7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97753" y="1589717"/>
                <a:ext cx="465881" cy="46588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AFE7AE4-F8D3-8642-A4B3-3A75EB55747B}"/>
                  </a:ext>
                </a:extLst>
              </p:cNvPr>
              <p:cNvSpPr txBox="1"/>
              <p:nvPr/>
            </p:nvSpPr>
            <p:spPr>
              <a:xfrm>
                <a:off x="3786718" y="941274"/>
                <a:ext cx="3561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LR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608E74-B668-F743-93DA-A1CEFF5AA2AD}"/>
                  </a:ext>
                </a:extLst>
              </p:cNvPr>
              <p:cNvSpPr txBox="1"/>
              <p:nvPr/>
            </p:nvSpPr>
            <p:spPr>
              <a:xfrm>
                <a:off x="4287763" y="941275"/>
                <a:ext cx="3529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RF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3D88429-C34E-DD44-AFF2-09FA6828E41E}"/>
                  </a:ext>
                </a:extLst>
              </p:cNvPr>
              <p:cNvSpPr txBox="1"/>
              <p:nvPr/>
            </p:nvSpPr>
            <p:spPr>
              <a:xfrm>
                <a:off x="3763568" y="1983172"/>
                <a:ext cx="4796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MLP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7FD029B-597B-0F44-AA47-9C1FD4337627}"/>
                  </a:ext>
                </a:extLst>
              </p:cNvPr>
              <p:cNvSpPr txBox="1"/>
              <p:nvPr/>
            </p:nvSpPr>
            <p:spPr>
              <a:xfrm>
                <a:off x="4183149" y="1960022"/>
                <a:ext cx="5613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LSTM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5208AE-05DB-A241-B0EB-C78A3B801A1F}"/>
                </a:ext>
              </a:extLst>
            </p:cNvPr>
            <p:cNvSpPr txBox="1"/>
            <p:nvPr/>
          </p:nvSpPr>
          <p:spPr>
            <a:xfrm>
              <a:off x="4171776" y="1919240"/>
              <a:ext cx="7681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Models</a:t>
              </a:r>
            </a:p>
          </p:txBody>
        </p: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E4ACA4E5-B405-0040-9E45-3478474C91E7}"/>
              </a:ext>
            </a:extLst>
          </p:cNvPr>
          <p:cNvSpPr/>
          <p:nvPr/>
        </p:nvSpPr>
        <p:spPr>
          <a:xfrm rot="10800000">
            <a:off x="6432635" y="3803748"/>
            <a:ext cx="277793" cy="48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A81474-2E4A-F34F-A6B2-0228056DC95A}"/>
              </a:ext>
            </a:extLst>
          </p:cNvPr>
          <p:cNvGrpSpPr/>
          <p:nvPr/>
        </p:nvGrpSpPr>
        <p:grpSpPr>
          <a:xfrm>
            <a:off x="5991725" y="902504"/>
            <a:ext cx="1659429" cy="871199"/>
            <a:chOff x="4032504" y="4899554"/>
            <a:chExt cx="1659429" cy="871199"/>
          </a:xfrm>
        </p:grpSpPr>
        <p:pic>
          <p:nvPicPr>
            <p:cNvPr id="51" name="Graphic 50" descr="Statistics">
              <a:extLst>
                <a:ext uri="{FF2B5EF4-FFF2-40B4-BE49-F238E27FC236}">
                  <a16:creationId xmlns:a16="http://schemas.microsoft.com/office/drawing/2014/main" id="{ACB5C33E-E229-BB49-8702-85768459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83340" y="5133304"/>
              <a:ext cx="637449" cy="637449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06A57E-DA3B-DA47-BD79-EDA87524EDCA}"/>
                </a:ext>
              </a:extLst>
            </p:cNvPr>
            <p:cNvSpPr txBox="1"/>
            <p:nvPr/>
          </p:nvSpPr>
          <p:spPr>
            <a:xfrm>
              <a:off x="4032504" y="4899554"/>
              <a:ext cx="165942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/>
                <a:t>good performance</a:t>
              </a:r>
            </a:p>
          </p:txBody>
        </p:sp>
      </p:grpSp>
      <p:sp>
        <p:nvSpPr>
          <p:cNvPr id="53" name="Down Arrow 52">
            <a:extLst>
              <a:ext uri="{FF2B5EF4-FFF2-40B4-BE49-F238E27FC236}">
                <a16:creationId xmlns:a16="http://schemas.microsoft.com/office/drawing/2014/main" id="{615C7416-728E-0346-8694-0069F1D706E4}"/>
              </a:ext>
            </a:extLst>
          </p:cNvPr>
          <p:cNvSpPr/>
          <p:nvPr/>
        </p:nvSpPr>
        <p:spPr>
          <a:xfrm rot="10800000">
            <a:off x="6382760" y="1759666"/>
            <a:ext cx="277793" cy="48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41285CCF-4B94-A145-BADB-B0761F81A5A8}"/>
              </a:ext>
            </a:extLst>
          </p:cNvPr>
          <p:cNvSpPr/>
          <p:nvPr/>
        </p:nvSpPr>
        <p:spPr>
          <a:xfrm rot="10800000">
            <a:off x="6302425" y="475415"/>
            <a:ext cx="277793" cy="4827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AAE793-67C9-674C-9BAB-4CC0B7D2760C}"/>
              </a:ext>
            </a:extLst>
          </p:cNvPr>
          <p:cNvSpPr txBox="1"/>
          <p:nvPr/>
        </p:nvSpPr>
        <p:spPr>
          <a:xfrm>
            <a:off x="5677510" y="0"/>
            <a:ext cx="20899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>
                <a:solidFill>
                  <a:srgbClr val="00B050"/>
                </a:solidFill>
              </a:rPr>
              <a:t>Can predict available beds and fatality well</a:t>
            </a:r>
          </a:p>
        </p:txBody>
      </p:sp>
      <p:pic>
        <p:nvPicPr>
          <p:cNvPr id="57" name="Graphic 56" descr="Bullseye">
            <a:extLst>
              <a:ext uri="{FF2B5EF4-FFF2-40B4-BE49-F238E27FC236}">
                <a16:creationId xmlns:a16="http://schemas.microsoft.com/office/drawing/2014/main" id="{B2AE7A31-F30E-9649-83B4-FD8749674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42026" y="246221"/>
            <a:ext cx="495029" cy="495029"/>
          </a:xfrm>
          <a:prstGeom prst="rect">
            <a:avLst/>
          </a:prstGeom>
        </p:spPr>
      </p:pic>
      <p:sp>
        <p:nvSpPr>
          <p:cNvPr id="58" name="Down Arrow 57">
            <a:extLst>
              <a:ext uri="{FF2B5EF4-FFF2-40B4-BE49-F238E27FC236}">
                <a16:creationId xmlns:a16="http://schemas.microsoft.com/office/drawing/2014/main" id="{19485F49-71BA-2743-99A1-A04EB4B26786}"/>
              </a:ext>
            </a:extLst>
          </p:cNvPr>
          <p:cNvSpPr/>
          <p:nvPr/>
        </p:nvSpPr>
        <p:spPr>
          <a:xfrm rot="16200000">
            <a:off x="7794323" y="264675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50DD97-D053-8145-9C51-FDB617103CE5}"/>
              </a:ext>
            </a:extLst>
          </p:cNvPr>
          <p:cNvSpPr txBox="1"/>
          <p:nvPr/>
        </p:nvSpPr>
        <p:spPr>
          <a:xfrm>
            <a:off x="8319353" y="-15919"/>
            <a:ext cx="10839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Best model</a:t>
            </a:r>
          </a:p>
        </p:txBody>
      </p:sp>
      <p:pic>
        <p:nvPicPr>
          <p:cNvPr id="61" name="Graphic 60" descr="Upward trend">
            <a:extLst>
              <a:ext uri="{FF2B5EF4-FFF2-40B4-BE49-F238E27FC236}">
                <a16:creationId xmlns:a16="http://schemas.microsoft.com/office/drawing/2014/main" id="{81E6E483-48FC-C24E-9123-1BC89E53BD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19960" y="1759803"/>
            <a:ext cx="482735" cy="48273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0D14437-256D-7740-9D29-9BC0C85C3205}"/>
              </a:ext>
            </a:extLst>
          </p:cNvPr>
          <p:cNvSpPr txBox="1"/>
          <p:nvPr/>
        </p:nvSpPr>
        <p:spPr>
          <a:xfrm>
            <a:off x="8165863" y="1361046"/>
            <a:ext cx="1493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Generate future data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A2008CDC-B726-F946-B28A-771C0D2E20E1}"/>
              </a:ext>
            </a:extLst>
          </p:cNvPr>
          <p:cNvSpPr/>
          <p:nvPr/>
        </p:nvSpPr>
        <p:spPr>
          <a:xfrm>
            <a:off x="8661172" y="790909"/>
            <a:ext cx="277793" cy="514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Table">
            <a:extLst>
              <a:ext uri="{FF2B5EF4-FFF2-40B4-BE49-F238E27FC236}">
                <a16:creationId xmlns:a16="http://schemas.microsoft.com/office/drawing/2014/main" id="{8094204C-7F4C-0340-A494-58264CC092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0227" y="3548838"/>
            <a:ext cx="684405" cy="68440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29E7444-A204-F24C-96EC-E1A37A3BD7A1}"/>
              </a:ext>
            </a:extLst>
          </p:cNvPr>
          <p:cNvSpPr txBox="1"/>
          <p:nvPr/>
        </p:nvSpPr>
        <p:spPr>
          <a:xfrm>
            <a:off x="8003221" y="2978254"/>
            <a:ext cx="20602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Use future data to predict number of beds available in the future</a:t>
            </a:r>
          </a:p>
        </p:txBody>
      </p:sp>
      <p:sp>
        <p:nvSpPr>
          <p:cNvPr id="67" name="Down Arrow 66">
            <a:extLst>
              <a:ext uri="{FF2B5EF4-FFF2-40B4-BE49-F238E27FC236}">
                <a16:creationId xmlns:a16="http://schemas.microsoft.com/office/drawing/2014/main" id="{159880B9-62CE-8745-8EA3-E636500DAE7F}"/>
              </a:ext>
            </a:extLst>
          </p:cNvPr>
          <p:cNvSpPr/>
          <p:nvPr/>
        </p:nvSpPr>
        <p:spPr>
          <a:xfrm>
            <a:off x="8722429" y="2384009"/>
            <a:ext cx="277793" cy="514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43E88EA2-74DA-5B43-B709-1269D921FE8B}"/>
              </a:ext>
            </a:extLst>
          </p:cNvPr>
          <p:cNvSpPr/>
          <p:nvPr/>
        </p:nvSpPr>
        <p:spPr>
          <a:xfrm>
            <a:off x="8755574" y="4364352"/>
            <a:ext cx="277793" cy="514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Graphic 68" descr="Document">
            <a:extLst>
              <a:ext uri="{FF2B5EF4-FFF2-40B4-BE49-F238E27FC236}">
                <a16:creationId xmlns:a16="http://schemas.microsoft.com/office/drawing/2014/main" id="{95D0CBE8-97DE-5249-8179-C4A596A6E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8872" y="5021025"/>
            <a:ext cx="622710" cy="622710"/>
          </a:xfrm>
          <a:prstGeom prst="rect">
            <a:avLst/>
          </a:prstGeom>
        </p:spPr>
      </p:pic>
      <p:pic>
        <p:nvPicPr>
          <p:cNvPr id="70" name="Graphic 69" descr="Table">
            <a:extLst>
              <a:ext uri="{FF2B5EF4-FFF2-40B4-BE49-F238E27FC236}">
                <a16:creationId xmlns:a16="http://schemas.microsoft.com/office/drawing/2014/main" id="{DDAA9437-57E3-BD47-A5DC-D4707934C5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00068" y="5021025"/>
            <a:ext cx="684405" cy="68440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A35BD37-809C-6349-BEBB-C776CD5301E5}"/>
              </a:ext>
            </a:extLst>
          </p:cNvPr>
          <p:cNvSpPr txBox="1"/>
          <p:nvPr/>
        </p:nvSpPr>
        <p:spPr>
          <a:xfrm>
            <a:off x="7903669" y="5655055"/>
            <a:ext cx="225939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Append future values of available beds as an independent attribute </a:t>
            </a:r>
          </a:p>
        </p:txBody>
      </p:sp>
      <p:sp>
        <p:nvSpPr>
          <p:cNvPr id="72" name="Down Arrow 71">
            <a:extLst>
              <a:ext uri="{FF2B5EF4-FFF2-40B4-BE49-F238E27FC236}">
                <a16:creationId xmlns:a16="http://schemas.microsoft.com/office/drawing/2014/main" id="{9A21BB41-3F1D-E740-B1DC-66584F8EEE2B}"/>
              </a:ext>
            </a:extLst>
          </p:cNvPr>
          <p:cNvSpPr/>
          <p:nvPr/>
        </p:nvSpPr>
        <p:spPr>
          <a:xfrm rot="16200000">
            <a:off x="10230080" y="5843493"/>
            <a:ext cx="277793" cy="587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raphic 72" descr="Table">
            <a:extLst>
              <a:ext uri="{FF2B5EF4-FFF2-40B4-BE49-F238E27FC236}">
                <a16:creationId xmlns:a16="http://schemas.microsoft.com/office/drawing/2014/main" id="{02A5088C-2A42-074B-BCDB-6B365BEB76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84133" y="4875973"/>
            <a:ext cx="684405" cy="68440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683C65F-C06D-E344-AE08-6146CAEEE6E1}"/>
              </a:ext>
            </a:extLst>
          </p:cNvPr>
          <p:cNvSpPr txBox="1"/>
          <p:nvPr/>
        </p:nvSpPr>
        <p:spPr>
          <a:xfrm>
            <a:off x="10766974" y="5375250"/>
            <a:ext cx="14210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Predict future fatality using future number of available beds</a:t>
            </a:r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8A0E1A05-65BB-4145-9345-D79A8AD14075}"/>
              </a:ext>
            </a:extLst>
          </p:cNvPr>
          <p:cNvSpPr/>
          <p:nvPr/>
        </p:nvSpPr>
        <p:spPr>
          <a:xfrm rot="10800000">
            <a:off x="11187440" y="4056981"/>
            <a:ext cx="277792" cy="619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Bar graph with upward trend">
            <a:extLst>
              <a:ext uri="{FF2B5EF4-FFF2-40B4-BE49-F238E27FC236}">
                <a16:creationId xmlns:a16="http://schemas.microsoft.com/office/drawing/2014/main" id="{B1D22B21-F4C9-694B-B421-77C6F675A1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33122" y="2431604"/>
            <a:ext cx="784831" cy="78483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D539CB4-2417-8E4F-A753-B2F1BA85EB8F}"/>
              </a:ext>
            </a:extLst>
          </p:cNvPr>
          <p:cNvSpPr txBox="1"/>
          <p:nvPr/>
        </p:nvSpPr>
        <p:spPr>
          <a:xfrm>
            <a:off x="10322762" y="3139659"/>
            <a:ext cx="19111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Compare number of available beds with fatality rate</a:t>
            </a:r>
          </a:p>
        </p:txBody>
      </p:sp>
    </p:spTree>
    <p:extLst>
      <p:ext uri="{BB962C8B-B14F-4D97-AF65-F5344CB8AC3E}">
        <p14:creationId xmlns:p14="http://schemas.microsoft.com/office/powerpoint/2010/main" val="332473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3" grpId="0" animBg="1"/>
      <p:bldP spid="26" grpId="0" animBg="1"/>
      <p:bldP spid="27" grpId="0"/>
      <p:bldP spid="29" grpId="0" animBg="1"/>
      <p:bldP spid="32" grpId="0"/>
      <p:bldP spid="33" grpId="0" animBg="1"/>
      <p:bldP spid="35" grpId="0"/>
      <p:bldP spid="48" grpId="0" animBg="1"/>
      <p:bldP spid="53" grpId="0" animBg="1"/>
      <p:bldP spid="54" grpId="0" animBg="1"/>
      <p:bldP spid="55" grpId="0"/>
      <p:bldP spid="58" grpId="0" animBg="1"/>
      <p:bldP spid="59" grpId="0"/>
      <p:bldP spid="62" grpId="0"/>
      <p:bldP spid="63" grpId="0" animBg="1"/>
      <p:bldP spid="66" grpId="0"/>
      <p:bldP spid="67" grpId="0" animBg="1"/>
      <p:bldP spid="68" grpId="0" animBg="1"/>
      <p:bldP spid="71" grpId="0"/>
      <p:bldP spid="72" grpId="0" animBg="1"/>
      <p:bldP spid="74" grpId="0"/>
      <p:bldP spid="75" grpId="0" animBg="1"/>
      <p:bldP spid="8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C4F9-1259-7442-9C68-F5A8EFEF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our final data set look like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08C80-6149-874F-8392-6D8934F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27517"/>
            <a:ext cx="7315200" cy="1117092"/>
          </a:xfrm>
        </p:spPr>
        <p:txBody>
          <a:bodyPr/>
          <a:lstStyle/>
          <a:p>
            <a:r>
              <a:rPr lang="en-US" dirty="0"/>
              <a:t>Since we took country out before training models, first we need to add it back 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43381-03FE-3047-B604-954F48685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068" y="1614724"/>
            <a:ext cx="7264400" cy="330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9A485B-F97F-104F-B775-030324E6CDC6}"/>
              </a:ext>
            </a:extLst>
          </p:cNvPr>
          <p:cNvSpPr txBox="1">
            <a:spLocks/>
          </p:cNvSpPr>
          <p:nvPr/>
        </p:nvSpPr>
        <p:spPr>
          <a:xfrm>
            <a:off x="3758433" y="2243570"/>
            <a:ext cx="7315200" cy="33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Quick look into the file </a:t>
            </a:r>
          </a:p>
        </p:txBody>
      </p:sp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4E9FF7B-D763-8A48-A27A-E9EAC849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713" y="2731816"/>
            <a:ext cx="5071533" cy="33502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3BA168-50FC-4541-94A8-0CD9E370E69E}"/>
              </a:ext>
            </a:extLst>
          </p:cNvPr>
          <p:cNvCxnSpPr/>
          <p:nvPr/>
        </p:nvCxnSpPr>
        <p:spPr>
          <a:xfrm>
            <a:off x="3869268" y="3704492"/>
            <a:ext cx="12849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33B722-3B22-AF41-9D83-E7E0D7A8E170}"/>
              </a:ext>
            </a:extLst>
          </p:cNvPr>
          <p:cNvCxnSpPr/>
          <p:nvPr/>
        </p:nvCxnSpPr>
        <p:spPr>
          <a:xfrm>
            <a:off x="3869268" y="6035209"/>
            <a:ext cx="12849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6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918A-D30B-1B40-B21C-88CBF6D7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hospital bed capacity affect rate of fatality ? 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040E7D0-7DFD-114A-A5F2-8AC4B4E08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173" y="728989"/>
            <a:ext cx="1074835" cy="5275116"/>
          </a:xfrm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904C1645-AAEE-CB43-A85A-4DFF9238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75" y="805910"/>
            <a:ext cx="1135412" cy="512127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6D867170-1ADA-5B41-9EFC-66127FF91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42" y="817488"/>
            <a:ext cx="1295400" cy="5121275"/>
          </a:xfrm>
          <a:prstGeom prst="rect">
            <a:avLst/>
          </a:prstGeom>
        </p:spPr>
      </p:pic>
      <p:pic>
        <p:nvPicPr>
          <p:cNvPr id="11" name="Picture 10" descr="A picture containing sitting, bus, large, parked&#10;&#10;Description automatically generated">
            <a:extLst>
              <a:ext uri="{FF2B5EF4-FFF2-40B4-BE49-F238E27FC236}">
                <a16:creationId xmlns:a16="http://schemas.microsoft.com/office/drawing/2014/main" id="{03E781B6-5248-4F48-A80B-9902D4D76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991" y="794337"/>
            <a:ext cx="3290706" cy="5121276"/>
          </a:xfrm>
          <a:prstGeom prst="rect">
            <a:avLst/>
          </a:prstGeom>
        </p:spPr>
      </p:pic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17A00906-5190-E843-9E68-7FA0F661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887" y="794335"/>
            <a:ext cx="1074012" cy="5121278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D1C068-9906-D04C-948B-46620D220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7899" y="817488"/>
            <a:ext cx="984101" cy="5040248"/>
          </a:xfrm>
          <a:prstGeom prst="rect">
            <a:avLst/>
          </a:prstGeom>
        </p:spPr>
      </p:pic>
      <p:pic>
        <p:nvPicPr>
          <p:cNvPr id="17" name="Picture 16" descr="A picture containing table, knife&#10;&#10;Description automatically generated">
            <a:extLst>
              <a:ext uri="{FF2B5EF4-FFF2-40B4-BE49-F238E27FC236}">
                <a16:creationId xmlns:a16="http://schemas.microsoft.com/office/drawing/2014/main" id="{3ECF88B6-5F66-194F-A58D-C9AFFB82E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249" y="0"/>
            <a:ext cx="1511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48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0481-FB11-B14B-A8DF-8EE08433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good models, but bad results 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83B431-962E-5D42-AABD-6BA33DF60AA9}"/>
              </a:ext>
            </a:extLst>
          </p:cNvPr>
          <p:cNvSpPr txBox="1">
            <a:spLocks/>
          </p:cNvSpPr>
          <p:nvPr/>
        </p:nvSpPr>
        <p:spPr>
          <a:xfrm>
            <a:off x="3434341" y="669068"/>
            <a:ext cx="8420202" cy="1032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our models gave us good performance scores, why can’t we see a relationship between rate of fatality and number of available beds?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9B606FC-C4BA-6543-85C1-6FF3659C9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0"/>
          <a:stretch/>
        </p:blipFill>
        <p:spPr>
          <a:xfrm>
            <a:off x="3511295" y="3424428"/>
            <a:ext cx="3477333" cy="264069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ECF567-35AD-3B49-B35A-743F738863DF}"/>
              </a:ext>
            </a:extLst>
          </p:cNvPr>
          <p:cNvSpPr txBox="1">
            <a:spLocks/>
          </p:cNvSpPr>
          <p:nvPr/>
        </p:nvSpPr>
        <p:spPr>
          <a:xfrm>
            <a:off x="6431830" y="1576394"/>
            <a:ext cx="3238602" cy="102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Feature importance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F222DB5-D1B8-4740-A1D5-7C4B724E2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" t="4620"/>
          <a:stretch/>
        </p:blipFill>
        <p:spPr>
          <a:xfrm>
            <a:off x="7546470" y="3424428"/>
            <a:ext cx="3668485" cy="194222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92FAAD-908D-9E48-9625-F537D555E8D9}"/>
              </a:ext>
            </a:extLst>
          </p:cNvPr>
          <p:cNvCxnSpPr/>
          <p:nvPr/>
        </p:nvCxnSpPr>
        <p:spPr>
          <a:xfrm>
            <a:off x="7546470" y="2538150"/>
            <a:ext cx="0" cy="35269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339E4C-496C-9448-9D0B-E5C2C263AD95}"/>
              </a:ext>
            </a:extLst>
          </p:cNvPr>
          <p:cNvCxnSpPr>
            <a:cxnSpLocks/>
          </p:cNvCxnSpPr>
          <p:nvPr/>
        </p:nvCxnSpPr>
        <p:spPr>
          <a:xfrm>
            <a:off x="3867912" y="3189197"/>
            <a:ext cx="75803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0AAD6DC-34B7-464F-BF22-D010A8476F8E}"/>
              </a:ext>
            </a:extLst>
          </p:cNvPr>
          <p:cNvSpPr txBox="1">
            <a:spLocks/>
          </p:cNvSpPr>
          <p:nvPr/>
        </p:nvSpPr>
        <p:spPr>
          <a:xfrm>
            <a:off x="8023985" y="2324783"/>
            <a:ext cx="3238602" cy="102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 Forest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D9FE784-713E-B84E-8C60-D0CBAEA63CE5}"/>
              </a:ext>
            </a:extLst>
          </p:cNvPr>
          <p:cNvSpPr txBox="1">
            <a:spLocks/>
          </p:cNvSpPr>
          <p:nvPr/>
        </p:nvSpPr>
        <p:spPr>
          <a:xfrm>
            <a:off x="4736329" y="2324783"/>
            <a:ext cx="3238602" cy="102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Linear Regression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D3547939-2E6B-1048-84EA-C8E7E4ACC722}"/>
              </a:ext>
            </a:extLst>
          </p:cNvPr>
          <p:cNvSpPr/>
          <p:nvPr/>
        </p:nvSpPr>
        <p:spPr>
          <a:xfrm rot="5400000">
            <a:off x="10287000" y="5154558"/>
            <a:ext cx="572152" cy="1143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9B30F-D841-8443-B10F-A8B530F55728}"/>
              </a:ext>
            </a:extLst>
          </p:cNvPr>
          <p:cNvSpPr txBox="1"/>
          <p:nvPr/>
        </p:nvSpPr>
        <p:spPr>
          <a:xfrm>
            <a:off x="9950512" y="6012134"/>
            <a:ext cx="13933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Sliding window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31D1812-1E47-6A48-A761-641B0E6D06EE}"/>
              </a:ext>
            </a:extLst>
          </p:cNvPr>
          <p:cNvSpPr/>
          <p:nvPr/>
        </p:nvSpPr>
        <p:spPr>
          <a:xfrm rot="5400000">
            <a:off x="6131053" y="5477723"/>
            <a:ext cx="572152" cy="1143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917BE7-CFDB-594E-AFDA-D8C0C7CBA0B5}"/>
              </a:ext>
            </a:extLst>
          </p:cNvPr>
          <p:cNvSpPr txBox="1"/>
          <p:nvPr/>
        </p:nvSpPr>
        <p:spPr>
          <a:xfrm>
            <a:off x="5735165" y="6311011"/>
            <a:ext cx="13933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Sliding window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674B923-9956-774A-A4B3-53BAA84725D6}"/>
              </a:ext>
            </a:extLst>
          </p:cNvPr>
          <p:cNvSpPr/>
          <p:nvPr/>
        </p:nvSpPr>
        <p:spPr>
          <a:xfrm rot="5400000">
            <a:off x="8567884" y="5422473"/>
            <a:ext cx="186453" cy="22147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71E8B9-EAB3-4B46-A7DA-99618703ACC0}"/>
              </a:ext>
            </a:extLst>
          </p:cNvPr>
          <p:cNvSpPr txBox="1"/>
          <p:nvPr/>
        </p:nvSpPr>
        <p:spPr>
          <a:xfrm>
            <a:off x="8105927" y="6027349"/>
            <a:ext cx="13318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Available beds</a:t>
            </a:r>
          </a:p>
        </p:txBody>
      </p:sp>
    </p:spTree>
    <p:extLst>
      <p:ext uri="{BB962C8B-B14F-4D97-AF65-F5344CB8AC3E}">
        <p14:creationId xmlns:p14="http://schemas.microsoft.com/office/powerpoint/2010/main" val="362134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E25BB-AEA0-724E-9930-F353112C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5303FA-9D19-4054-954F-CCFFD5538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360189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92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2A39-4325-D845-AF1E-993E550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Summary-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Variables from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2AE02-4920-3747-BFC0-3F02D990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useful variables can we use from our raw data?</a:t>
            </a:r>
          </a:p>
          <a:p>
            <a:endParaRPr lang="en-US" dirty="0"/>
          </a:p>
          <a:p>
            <a:pPr lvl="1"/>
            <a:r>
              <a:rPr lang="en-US" dirty="0"/>
              <a:t>Number of new cases per day</a:t>
            </a:r>
          </a:p>
          <a:p>
            <a:pPr lvl="1"/>
            <a:r>
              <a:rPr lang="en-US" dirty="0"/>
              <a:t>Number of deaths per day</a:t>
            </a:r>
          </a:p>
          <a:p>
            <a:pPr lvl="1"/>
            <a:r>
              <a:rPr lang="en-US" dirty="0"/>
              <a:t>Number of recoveries per day</a:t>
            </a:r>
          </a:p>
          <a:p>
            <a:pPr lvl="1"/>
            <a:r>
              <a:rPr lang="en-US" dirty="0"/>
              <a:t>Number of tests done per day</a:t>
            </a:r>
          </a:p>
          <a:p>
            <a:pPr lvl="1"/>
            <a:r>
              <a:rPr lang="en-US" dirty="0"/>
              <a:t>Mask  / Stay at home / school closure / travel restriction mandates</a:t>
            </a:r>
          </a:p>
          <a:p>
            <a:pPr lvl="1"/>
            <a:r>
              <a:rPr lang="en-US" dirty="0"/>
              <a:t>Date </a:t>
            </a:r>
          </a:p>
          <a:p>
            <a:pPr lvl="1"/>
            <a:r>
              <a:rPr lang="en-US" dirty="0"/>
              <a:t>Hospital capacity</a:t>
            </a:r>
          </a:p>
          <a:p>
            <a:pPr lvl="1"/>
            <a:r>
              <a:rPr lang="en-US" dirty="0"/>
              <a:t>Beds used by non-COVID cases</a:t>
            </a:r>
          </a:p>
          <a:p>
            <a:pPr lvl="1"/>
            <a:r>
              <a:rPr lang="en-US" dirty="0"/>
              <a:t>Beds used by COVID cases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5" descr="A close up of a person&#10;&#10;Description automatically generated">
            <a:extLst>
              <a:ext uri="{FF2B5EF4-FFF2-40B4-BE49-F238E27FC236}">
                <a16:creationId xmlns:a16="http://schemas.microsoft.com/office/drawing/2014/main" id="{3BCE1F56-A599-4A58-A57F-4D7AD7F71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20" y="4111622"/>
            <a:ext cx="3236993" cy="18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30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532C-E083-A446-8F49-B86FE578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3145"/>
            <a:ext cx="3135632" cy="1000978"/>
          </a:xfrm>
        </p:spPr>
        <p:txBody>
          <a:bodyPr>
            <a:normAutofit/>
          </a:bodyPr>
          <a:lstStyle/>
          <a:p>
            <a:r>
              <a:rPr lang="en-US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1EA64-4EDE-6947-B03D-4EE4EE6E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392" y="380144"/>
            <a:ext cx="7830923" cy="56918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Related articles used to evaluate our models / results</a:t>
            </a:r>
          </a:p>
          <a:p>
            <a:pPr lvl="1"/>
            <a:r>
              <a:rPr lang="en-CA" dirty="0">
                <a:hlinkClick r:id="rId2"/>
              </a:rPr>
              <a:t>https://towardsdatascience.com/how-to-evaluate-your-machine-learning-models-with-python-code-5f8d2d8d945b</a:t>
            </a:r>
            <a:endParaRPr lang="en-CA" dirty="0"/>
          </a:p>
          <a:p>
            <a:pPr lvl="1"/>
            <a:r>
              <a:rPr lang="en-CA" dirty="0">
                <a:hlinkClick r:id="rId3"/>
              </a:rPr>
              <a:t>https://towardsdatascience.com/a-beginners-guide-to-linear-regression-in-python-with-scikit-learn-83a8f7ae2b4f</a:t>
            </a:r>
            <a:endParaRPr lang="en-CA" dirty="0"/>
          </a:p>
          <a:p>
            <a:pPr lvl="1"/>
            <a:r>
              <a:rPr lang="en-CA" dirty="0">
                <a:hlinkClick r:id="rId4"/>
              </a:rPr>
              <a:t>https://towardsdatascience.com/time-series-analysis-in-python-an-introduction-70d5a5b1d52a</a:t>
            </a:r>
            <a:endParaRPr lang="en-CA" dirty="0"/>
          </a:p>
          <a:p>
            <a:pPr lvl="1"/>
            <a:r>
              <a:rPr lang="en-CA" dirty="0">
                <a:hlinkClick r:id="rId5"/>
              </a:rPr>
              <a:t>https://statisticsbyjim.com/regression/overfitting-regression-models/</a:t>
            </a:r>
            <a:endParaRPr lang="en-CA" b="1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Data sources</a:t>
            </a:r>
          </a:p>
          <a:p>
            <a:pPr lvl="1"/>
            <a:r>
              <a:rPr lang="en-CA" dirty="0">
                <a:hlinkClick r:id="rId6"/>
              </a:rPr>
              <a:t>http://www.healthdata.org/covid/data-downloads</a:t>
            </a:r>
            <a:endParaRPr lang="en-CA" dirty="0"/>
          </a:p>
          <a:p>
            <a:pPr lvl="1"/>
            <a:r>
              <a:rPr lang="en-CA" dirty="0">
                <a:hlinkClick r:id="rId7"/>
              </a:rPr>
              <a:t>https://data.humdata.org/dataset/novel-coronavirus-2019-ncov-cases</a:t>
            </a:r>
            <a:endParaRPr lang="en-CA" dirty="0"/>
          </a:p>
          <a:p>
            <a:pPr lvl="1"/>
            <a:r>
              <a:rPr lang="en-CA" dirty="0">
                <a:hlinkClick r:id="rId8"/>
              </a:rPr>
              <a:t>https://data.worldbank.org/indicator/SP.POP.TOTL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>
                <a:solidFill>
                  <a:schemeClr val="tx1"/>
                </a:solidFill>
              </a:rPr>
              <a:t>Data preparation and statistics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KNIME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Python (sliding window)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Data visualization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Tableau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Modeling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Python (google </a:t>
            </a:r>
            <a:r>
              <a:rPr lang="en-US" dirty="0" err="1">
                <a:solidFill>
                  <a:schemeClr val="tx1"/>
                </a:solidFill>
              </a:rPr>
              <a:t>Colab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7294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F6303-72DD-C048-9E31-C4CC0ABC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Thank you for listening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208008B9-E568-4F46-8087-04D2F1115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4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2A39-4325-D845-AF1E-993E550B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Summary-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Variables created from raw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2AE02-4920-3747-BFC0-3F02D990A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6682" y="948144"/>
            <a:ext cx="4508127" cy="1516028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/>
              <a:t>Number of new cases per day</a:t>
            </a:r>
          </a:p>
          <a:p>
            <a:pPr lvl="1"/>
            <a:r>
              <a:rPr lang="en-US" dirty="0"/>
              <a:t>Number of deaths per day</a:t>
            </a:r>
          </a:p>
          <a:p>
            <a:pPr lvl="1"/>
            <a:r>
              <a:rPr lang="en-US" dirty="0"/>
              <a:t>Number of recoveries per day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1B3C0C18-420E-2241-803D-D7DBE5BA7DD7}"/>
              </a:ext>
            </a:extLst>
          </p:cNvPr>
          <p:cNvSpPr/>
          <p:nvPr/>
        </p:nvSpPr>
        <p:spPr>
          <a:xfrm>
            <a:off x="7018090" y="1038498"/>
            <a:ext cx="1417468" cy="487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5A1ED9-378D-8248-99F8-2C1916F12A84}"/>
              </a:ext>
            </a:extLst>
          </p:cNvPr>
          <p:cNvSpPr txBox="1">
            <a:spLocks/>
          </p:cNvSpPr>
          <p:nvPr/>
        </p:nvSpPr>
        <p:spPr>
          <a:xfrm>
            <a:off x="8193676" y="1025694"/>
            <a:ext cx="3745405" cy="1152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sz="1900" dirty="0"/>
              <a:t>Active cases per day</a:t>
            </a:r>
          </a:p>
          <a:p>
            <a:pPr lvl="2"/>
            <a:r>
              <a:rPr lang="en-US" dirty="0"/>
              <a:t>Per population</a:t>
            </a:r>
          </a:p>
          <a:p>
            <a:pPr lvl="2"/>
            <a:r>
              <a:rPr lang="en-US" dirty="0"/>
              <a:t>normalized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C5EB0F-32D7-564C-8A9A-415871881F49}"/>
              </a:ext>
            </a:extLst>
          </p:cNvPr>
          <p:cNvSpPr txBox="1">
            <a:spLocks/>
          </p:cNvSpPr>
          <p:nvPr/>
        </p:nvSpPr>
        <p:spPr>
          <a:xfrm>
            <a:off x="3136682" y="2295614"/>
            <a:ext cx="4779432" cy="184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Date </a:t>
            </a:r>
          </a:p>
          <a:p>
            <a:pPr lvl="1"/>
            <a:r>
              <a:rPr lang="en-US" dirty="0"/>
              <a:t>Number of new cases per day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A3DF39-1C99-734E-9C4E-C8319EF4EE60}"/>
              </a:ext>
            </a:extLst>
          </p:cNvPr>
          <p:cNvSpPr txBox="1">
            <a:spLocks/>
          </p:cNvSpPr>
          <p:nvPr/>
        </p:nvSpPr>
        <p:spPr>
          <a:xfrm>
            <a:off x="3136682" y="3584254"/>
            <a:ext cx="3861345" cy="1365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r>
              <a:rPr lang="en-US" dirty="0"/>
              <a:t>Mask  / Stay at home / school closure / travel restriction mandates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648926-8326-8E49-BA8C-5437AEF53212}"/>
              </a:ext>
            </a:extLst>
          </p:cNvPr>
          <p:cNvSpPr txBox="1">
            <a:spLocks/>
          </p:cNvSpPr>
          <p:nvPr/>
        </p:nvSpPr>
        <p:spPr>
          <a:xfrm>
            <a:off x="8149048" y="3068821"/>
            <a:ext cx="3583783" cy="55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sz="2100" dirty="0"/>
              <a:t>Days since first case [1,365]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B9681-35A8-E641-928C-56CCE2ACD2D5}"/>
              </a:ext>
            </a:extLst>
          </p:cNvPr>
          <p:cNvSpPr txBox="1">
            <a:spLocks/>
          </p:cNvSpPr>
          <p:nvPr/>
        </p:nvSpPr>
        <p:spPr>
          <a:xfrm>
            <a:off x="8142576" y="3788862"/>
            <a:ext cx="3796505" cy="697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sz="2600" dirty="0"/>
              <a:t>Mandate or no mandate [0,1]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EFCD66-75D2-ED49-9E83-7614CBF49FA2}"/>
              </a:ext>
            </a:extLst>
          </p:cNvPr>
          <p:cNvGrpSpPr/>
          <p:nvPr/>
        </p:nvGrpSpPr>
        <p:grpSpPr>
          <a:xfrm>
            <a:off x="5956412" y="159388"/>
            <a:ext cx="3583783" cy="762159"/>
            <a:chOff x="5956412" y="276447"/>
            <a:chExt cx="3583783" cy="762159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F131830A-4953-7445-825E-D3337D1BE007}"/>
                </a:ext>
              </a:extLst>
            </p:cNvPr>
            <p:cNvSpPr txBox="1">
              <a:spLocks/>
            </p:cNvSpPr>
            <p:nvPr/>
          </p:nvSpPr>
          <p:spPr>
            <a:xfrm>
              <a:off x="5956412" y="481326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Independent Attributes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77EC5221-A35B-B242-B908-49B7921561F9}"/>
                </a:ext>
              </a:extLst>
            </p:cNvPr>
            <p:cNvSpPr/>
            <p:nvPr/>
          </p:nvSpPr>
          <p:spPr>
            <a:xfrm>
              <a:off x="6283842" y="276447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9A20FA-3F56-ED4C-A2ED-291A0E891C84}"/>
              </a:ext>
            </a:extLst>
          </p:cNvPr>
          <p:cNvGrpSpPr/>
          <p:nvPr/>
        </p:nvGrpSpPr>
        <p:grpSpPr>
          <a:xfrm>
            <a:off x="5956411" y="4475326"/>
            <a:ext cx="3583783" cy="749129"/>
            <a:chOff x="5983168" y="4557116"/>
            <a:chExt cx="3583783" cy="749129"/>
          </a:xfrm>
        </p:grpSpPr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C8C69F2B-F070-A142-9CB8-DF0871853C47}"/>
                </a:ext>
              </a:extLst>
            </p:cNvPr>
            <p:cNvSpPr/>
            <p:nvPr/>
          </p:nvSpPr>
          <p:spPr>
            <a:xfrm>
              <a:off x="6308964" y="4557116"/>
              <a:ext cx="2604977" cy="478465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3E53239B-8468-FA46-9444-A7EF96618284}"/>
                </a:ext>
              </a:extLst>
            </p:cNvPr>
            <p:cNvSpPr txBox="1">
              <a:spLocks/>
            </p:cNvSpPr>
            <p:nvPr/>
          </p:nvSpPr>
          <p:spPr>
            <a:xfrm>
              <a:off x="5983168" y="4748965"/>
              <a:ext cx="3583783" cy="5572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Char char=""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6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18288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  <a:p>
              <a:pPr marL="502920" lvl="1" indent="0">
                <a:buNone/>
              </a:pPr>
              <a:r>
                <a:rPr lang="en-US" dirty="0"/>
                <a:t>Target Attribute</a:t>
              </a:r>
            </a:p>
            <a:p>
              <a:pPr lvl="1"/>
              <a:endParaRPr lang="en-US" dirty="0"/>
            </a:p>
            <a:p>
              <a:endParaRPr lang="en-US" dirty="0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A9555C5-2A1C-1F44-9108-9210C2403CC6}"/>
              </a:ext>
            </a:extLst>
          </p:cNvPr>
          <p:cNvSpPr txBox="1">
            <a:spLocks/>
          </p:cNvSpPr>
          <p:nvPr/>
        </p:nvSpPr>
        <p:spPr>
          <a:xfrm>
            <a:off x="3136682" y="1592282"/>
            <a:ext cx="4779432" cy="172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Number of tests done per day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FB0E2001-B7AF-C840-8F76-96DDB6C1B73D}"/>
              </a:ext>
            </a:extLst>
          </p:cNvPr>
          <p:cNvSpPr/>
          <p:nvPr/>
        </p:nvSpPr>
        <p:spPr>
          <a:xfrm>
            <a:off x="6998027" y="1967187"/>
            <a:ext cx="1466954" cy="487454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9CF8403-D23D-ED4E-B9CF-8C34A8E23904}"/>
              </a:ext>
            </a:extLst>
          </p:cNvPr>
          <p:cNvSpPr txBox="1">
            <a:spLocks/>
          </p:cNvSpPr>
          <p:nvPr/>
        </p:nvSpPr>
        <p:spPr>
          <a:xfrm>
            <a:off x="3132202" y="5203903"/>
            <a:ext cx="3861345" cy="158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Hospital capacity</a:t>
            </a:r>
          </a:p>
          <a:p>
            <a:pPr lvl="1"/>
            <a:r>
              <a:rPr lang="en-US" dirty="0"/>
              <a:t>Beds used by non-COVID cases</a:t>
            </a:r>
          </a:p>
          <a:p>
            <a:pPr lvl="1"/>
            <a:r>
              <a:rPr lang="en-US" dirty="0"/>
              <a:t>Beds used by COVID cases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797986D-9177-8340-8FE5-F5D3CEE647D6}"/>
              </a:ext>
            </a:extLst>
          </p:cNvPr>
          <p:cNvSpPr txBox="1">
            <a:spLocks/>
          </p:cNvSpPr>
          <p:nvPr/>
        </p:nvSpPr>
        <p:spPr>
          <a:xfrm>
            <a:off x="8208954" y="5385091"/>
            <a:ext cx="4342110" cy="1399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Available beds per day</a:t>
            </a:r>
          </a:p>
          <a:p>
            <a:pPr lvl="2"/>
            <a:r>
              <a:rPr lang="en-US" dirty="0"/>
              <a:t>Per population</a:t>
            </a:r>
          </a:p>
          <a:p>
            <a:pPr lvl="2"/>
            <a:r>
              <a:rPr lang="en-US" dirty="0"/>
              <a:t>normalized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1" name="Striped Right Arrow 30">
            <a:extLst>
              <a:ext uri="{FF2B5EF4-FFF2-40B4-BE49-F238E27FC236}">
                <a16:creationId xmlns:a16="http://schemas.microsoft.com/office/drawing/2014/main" id="{175D6501-4CB8-714D-881E-59829B255AA1}"/>
              </a:ext>
            </a:extLst>
          </p:cNvPr>
          <p:cNvSpPr/>
          <p:nvPr/>
        </p:nvSpPr>
        <p:spPr>
          <a:xfrm>
            <a:off x="6998027" y="2858964"/>
            <a:ext cx="1466954" cy="487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E715E77B-533E-A548-B771-B0724CFAAC3E}"/>
              </a:ext>
            </a:extLst>
          </p:cNvPr>
          <p:cNvSpPr/>
          <p:nvPr/>
        </p:nvSpPr>
        <p:spPr>
          <a:xfrm>
            <a:off x="6975297" y="3691870"/>
            <a:ext cx="1466954" cy="487454"/>
          </a:xfrm>
          <a:prstGeom prst="striped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F25FC99-7F4C-0348-97E7-6FF34E976D14}"/>
              </a:ext>
            </a:extLst>
          </p:cNvPr>
          <p:cNvSpPr txBox="1">
            <a:spLocks/>
          </p:cNvSpPr>
          <p:nvPr/>
        </p:nvSpPr>
        <p:spPr>
          <a:xfrm>
            <a:off x="8193676" y="2182367"/>
            <a:ext cx="3998324" cy="1052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sz="1900" dirty="0"/>
              <a:t>Tests per day</a:t>
            </a:r>
          </a:p>
          <a:p>
            <a:pPr lvl="2"/>
            <a:r>
              <a:rPr lang="en-US" dirty="0"/>
              <a:t>Per population</a:t>
            </a:r>
          </a:p>
          <a:p>
            <a:pPr lvl="2"/>
            <a:r>
              <a:rPr lang="en-US" dirty="0"/>
              <a:t>normalized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4" name="Striped Right Arrow 33">
            <a:extLst>
              <a:ext uri="{FF2B5EF4-FFF2-40B4-BE49-F238E27FC236}">
                <a16:creationId xmlns:a16="http://schemas.microsoft.com/office/drawing/2014/main" id="{A329E29A-9F14-B74E-A040-A67F1EBE9218}"/>
              </a:ext>
            </a:extLst>
          </p:cNvPr>
          <p:cNvSpPr/>
          <p:nvPr/>
        </p:nvSpPr>
        <p:spPr>
          <a:xfrm>
            <a:off x="6952481" y="5400650"/>
            <a:ext cx="1466954" cy="48745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1EC-2227-894B-BECC-214EB60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Summary-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17A-BF5C-D94D-9FC3-4C448E5C3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955" y="710054"/>
            <a:ext cx="4983126" cy="19795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Checked for general trends in number of active cases</a:t>
            </a:r>
          </a:p>
          <a:p>
            <a:pPr lvl="1"/>
            <a:r>
              <a:rPr lang="en-US" dirty="0"/>
              <a:t>Cases go up starting mid-May, and for most countries decreases after the end of July</a:t>
            </a:r>
          </a:p>
          <a:p>
            <a:pPr lvl="1"/>
            <a:r>
              <a:rPr lang="en-US" dirty="0"/>
              <a:t>Italy seems to be an epicenter in Europe</a:t>
            </a:r>
          </a:p>
          <a:p>
            <a:pPr lvl="1"/>
            <a:r>
              <a:rPr lang="en-US" dirty="0"/>
              <a:t>United states continues to grow while most countries drop</a:t>
            </a:r>
          </a:p>
          <a:p>
            <a:pPr lvl="1"/>
            <a:r>
              <a:rPr lang="en-US" dirty="0"/>
              <a:t>Missing countries</a:t>
            </a:r>
          </a:p>
          <a:p>
            <a:endParaRPr lang="en-US" dirty="0"/>
          </a:p>
        </p:txBody>
      </p:sp>
      <p:pic>
        <p:nvPicPr>
          <p:cNvPr id="4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7A650E-3363-1843-AB2E-4E858CB7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03" y="771229"/>
            <a:ext cx="3193631" cy="1661720"/>
          </a:xfrm>
          <a:prstGeom prst="rect">
            <a:avLst/>
          </a:prstGeom>
        </p:spPr>
      </p:pic>
      <p:pic>
        <p:nvPicPr>
          <p:cNvPr id="5" name="Picture 4" descr="A picture containing comb&#10;&#10;Description automatically generated">
            <a:extLst>
              <a:ext uri="{FF2B5EF4-FFF2-40B4-BE49-F238E27FC236}">
                <a16:creationId xmlns:a16="http://schemas.microsoft.com/office/drawing/2014/main" id="{DBCFEEE2-6E39-F942-8CBF-305518C6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39" y="2704773"/>
            <a:ext cx="3193631" cy="17155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C7A3E6-540B-7D48-ADEE-EE6ED179BC32}"/>
              </a:ext>
            </a:extLst>
          </p:cNvPr>
          <p:cNvSpPr txBox="1">
            <a:spLocks/>
          </p:cNvSpPr>
          <p:nvPr/>
        </p:nvSpPr>
        <p:spPr>
          <a:xfrm>
            <a:off x="7038754" y="2823515"/>
            <a:ext cx="5153246" cy="189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Checking the severity of COVID hospitalization numbers</a:t>
            </a:r>
          </a:p>
          <a:p>
            <a:pPr lvl="1"/>
            <a:r>
              <a:rPr lang="en-US" dirty="0"/>
              <a:t>General trend as expected : as CVOID cases increase so does the rate of hospitalization. </a:t>
            </a:r>
          </a:p>
          <a:p>
            <a:pPr lvl="1"/>
            <a:r>
              <a:rPr lang="en-US" dirty="0"/>
              <a:t>Hospital capacity reference line: Why does it show that most countries are below their hospital capacity in terms of beds. </a:t>
            </a:r>
          </a:p>
          <a:p>
            <a:endParaRPr lang="en-US" dirty="0"/>
          </a:p>
        </p:txBody>
      </p:sp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A0A14C0E-F2C7-BD48-9B4B-961C7A12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40" y="4638319"/>
            <a:ext cx="1569864" cy="1394621"/>
          </a:xfrm>
          <a:prstGeom prst="rect">
            <a:avLst/>
          </a:prstGeom>
        </p:spPr>
      </p:pic>
      <p:pic>
        <p:nvPicPr>
          <p:cNvPr id="9" name="Picture 8" descr="A picture containing photo, sitting, table, person&#10;&#10;Description automatically generated">
            <a:extLst>
              <a:ext uri="{FF2B5EF4-FFF2-40B4-BE49-F238E27FC236}">
                <a16:creationId xmlns:a16="http://schemas.microsoft.com/office/drawing/2014/main" id="{6E3F3BE6-C27A-9242-AFE8-A83FEE836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46" y="4638319"/>
            <a:ext cx="1569865" cy="13946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ADEFD7-CE75-5042-86E6-CEE90F267145}"/>
              </a:ext>
            </a:extLst>
          </p:cNvPr>
          <p:cNvSpPr txBox="1">
            <a:spLocks/>
          </p:cNvSpPr>
          <p:nvPr/>
        </p:nvSpPr>
        <p:spPr>
          <a:xfrm>
            <a:off x="7009598" y="4802628"/>
            <a:ext cx="4983126" cy="162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Checking the significance of mandates</a:t>
            </a:r>
          </a:p>
          <a:p>
            <a:pPr lvl="1"/>
            <a:r>
              <a:rPr lang="en-US" dirty="0"/>
              <a:t>increase in COVID trends AFTER travel restrictions are put in place </a:t>
            </a:r>
          </a:p>
          <a:p>
            <a:pPr lvl="1"/>
            <a:r>
              <a:rPr lang="en-US" dirty="0"/>
              <a:t>decrease in COVID cases after travel restriction were lifted </a:t>
            </a:r>
          </a:p>
          <a:p>
            <a:pPr lvl="1"/>
            <a:r>
              <a:rPr lang="en-US" dirty="0"/>
              <a:t>Various trends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467E9-DEE5-A847-A200-6040AD3BB912}"/>
              </a:ext>
            </a:extLst>
          </p:cNvPr>
          <p:cNvCxnSpPr/>
          <p:nvPr/>
        </p:nvCxnSpPr>
        <p:spPr>
          <a:xfrm>
            <a:off x="3643103" y="2541181"/>
            <a:ext cx="82959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79501D-0E20-114E-9D2C-D4AFA11A1586}"/>
              </a:ext>
            </a:extLst>
          </p:cNvPr>
          <p:cNvCxnSpPr/>
          <p:nvPr/>
        </p:nvCxnSpPr>
        <p:spPr>
          <a:xfrm>
            <a:off x="3643103" y="4501116"/>
            <a:ext cx="82959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2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1EC-2227-894B-BECC-214EB60B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Summary-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17A-BF5C-D94D-9FC3-4C448E5C3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5955" y="710054"/>
            <a:ext cx="4983126" cy="1979525"/>
          </a:xfrm>
        </p:spPr>
        <p:txBody>
          <a:bodyPr>
            <a:normAutofit/>
          </a:bodyPr>
          <a:lstStyle/>
          <a:p>
            <a:r>
              <a:rPr lang="en-US" dirty="0"/>
              <a:t>Missing countries</a:t>
            </a:r>
          </a:p>
          <a:p>
            <a:pPr lvl="1"/>
            <a:r>
              <a:rPr lang="en-US" dirty="0"/>
              <a:t>Unique categorical column</a:t>
            </a:r>
          </a:p>
          <a:p>
            <a:pPr lvl="1"/>
            <a:r>
              <a:rPr lang="en-US" dirty="0"/>
              <a:t>Removed</a:t>
            </a:r>
          </a:p>
          <a:p>
            <a:endParaRPr lang="en-US" dirty="0"/>
          </a:p>
        </p:txBody>
      </p:sp>
      <p:pic>
        <p:nvPicPr>
          <p:cNvPr id="4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7A650E-3363-1843-AB2E-4E858CB7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103" y="771229"/>
            <a:ext cx="3193631" cy="1661720"/>
          </a:xfrm>
          <a:prstGeom prst="rect">
            <a:avLst/>
          </a:prstGeom>
        </p:spPr>
      </p:pic>
      <p:pic>
        <p:nvPicPr>
          <p:cNvPr id="5" name="Picture 4" descr="A picture containing comb&#10;&#10;Description automatically generated">
            <a:extLst>
              <a:ext uri="{FF2B5EF4-FFF2-40B4-BE49-F238E27FC236}">
                <a16:creationId xmlns:a16="http://schemas.microsoft.com/office/drawing/2014/main" id="{DBCFEEE2-6E39-F942-8CBF-305518C66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539" y="2704773"/>
            <a:ext cx="3193631" cy="1715551"/>
          </a:xfrm>
          <a:prstGeom prst="rect">
            <a:avLst/>
          </a:prstGeom>
        </p:spPr>
      </p:pic>
      <p:pic>
        <p:nvPicPr>
          <p:cNvPr id="8" name="Picture 7" descr="A group of people in a room&#10;&#10;Description automatically generated">
            <a:extLst>
              <a:ext uri="{FF2B5EF4-FFF2-40B4-BE49-F238E27FC236}">
                <a16:creationId xmlns:a16="http://schemas.microsoft.com/office/drawing/2014/main" id="{A0A14C0E-F2C7-BD48-9B4B-961C7A129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40" y="4638319"/>
            <a:ext cx="1569864" cy="1394621"/>
          </a:xfrm>
          <a:prstGeom prst="rect">
            <a:avLst/>
          </a:prstGeom>
        </p:spPr>
      </p:pic>
      <p:pic>
        <p:nvPicPr>
          <p:cNvPr id="9" name="Picture 8" descr="A picture containing photo, sitting, table, person&#10;&#10;Description automatically generated">
            <a:extLst>
              <a:ext uri="{FF2B5EF4-FFF2-40B4-BE49-F238E27FC236}">
                <a16:creationId xmlns:a16="http://schemas.microsoft.com/office/drawing/2014/main" id="{6E3F3BE6-C27A-9242-AFE8-A83FEE836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46" y="4638319"/>
            <a:ext cx="1569865" cy="13946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ADEFD7-CE75-5042-86E6-CEE90F267145}"/>
              </a:ext>
            </a:extLst>
          </p:cNvPr>
          <p:cNvSpPr txBox="1">
            <a:spLocks/>
          </p:cNvSpPr>
          <p:nvPr/>
        </p:nvSpPr>
        <p:spPr>
          <a:xfrm>
            <a:off x="6836734" y="2892618"/>
            <a:ext cx="4983126" cy="162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enough examples of countries hitting 0 hospital bed capacity</a:t>
            </a:r>
          </a:p>
          <a:p>
            <a:pPr lvl="1"/>
            <a:r>
              <a:rPr lang="en-US" dirty="0"/>
              <a:t>Check model with regression scores first</a:t>
            </a:r>
          </a:p>
          <a:p>
            <a:pPr lvl="1"/>
            <a:r>
              <a:rPr lang="en-US" dirty="0"/>
              <a:t>If regression models do not perform well, Could be a classification problem.</a:t>
            </a:r>
          </a:p>
          <a:p>
            <a:pPr lvl="1"/>
            <a:r>
              <a:rPr lang="en-US" dirty="0"/>
              <a:t>Low/med/high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467E9-DEE5-A847-A200-6040AD3BB912}"/>
              </a:ext>
            </a:extLst>
          </p:cNvPr>
          <p:cNvCxnSpPr/>
          <p:nvPr/>
        </p:nvCxnSpPr>
        <p:spPr>
          <a:xfrm>
            <a:off x="3643103" y="2541181"/>
            <a:ext cx="82959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79501D-0E20-114E-9D2C-D4AFA11A1586}"/>
              </a:ext>
            </a:extLst>
          </p:cNvPr>
          <p:cNvCxnSpPr/>
          <p:nvPr/>
        </p:nvCxnSpPr>
        <p:spPr>
          <a:xfrm>
            <a:off x="3643103" y="4501116"/>
            <a:ext cx="82959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286A5B-E898-6149-9D92-04704649BED1}"/>
              </a:ext>
            </a:extLst>
          </p:cNvPr>
          <p:cNvSpPr txBox="1">
            <a:spLocks/>
          </p:cNvSpPr>
          <p:nvPr/>
        </p:nvSpPr>
        <p:spPr>
          <a:xfrm>
            <a:off x="7009598" y="4718328"/>
            <a:ext cx="5153246" cy="189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Clarifying Trends</a:t>
            </a:r>
          </a:p>
          <a:p>
            <a:pPr lvl="1"/>
            <a:r>
              <a:rPr lang="en-US" dirty="0"/>
              <a:t>Binary to multinomial</a:t>
            </a:r>
          </a:p>
          <a:p>
            <a:pPr lvl="1"/>
            <a:r>
              <a:rPr lang="en-US" dirty="0"/>
              <a:t>[0,1] </a:t>
            </a:r>
            <a:r>
              <a:rPr lang="en-US" dirty="0">
                <a:sym typeface="Wingdings" pitchFamily="2" charset="2"/>
              </a:rPr>
              <a:t> [0,1,2]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8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1D7602-6D2D-46C2-A7B2-434F3678D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539253-EA7C-41D9-9930-0923683AA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810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05F12-4056-AF40-8896-E6AFA591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123836"/>
            <a:ext cx="3073914" cy="460118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480" y="2085681"/>
            <a:ext cx="0" cy="2686639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4540F-06FB-6948-8B95-1C5B4A8F4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029" y="986386"/>
            <a:ext cx="7760499" cy="539918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Introducing four Models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model performance for predicting number of available beds</a:t>
            </a:r>
          </a:p>
          <a:p>
            <a:pPr marL="845820" lvl="1" indent="-342900">
              <a:buAutoNum type="arabicPeriod"/>
            </a:pPr>
            <a:r>
              <a:rPr lang="en-US" dirty="0"/>
              <a:t>Target attribute = number of available beds</a:t>
            </a:r>
            <a:endParaRPr lang="en-US"/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model performance for predicting fatality rate</a:t>
            </a:r>
          </a:p>
          <a:p>
            <a:pPr marL="845820" lvl="1" indent="-342900">
              <a:buFont typeface="+mj-lt"/>
              <a:buAutoNum type="arabicPeriod"/>
            </a:pPr>
            <a:r>
              <a:rPr lang="en-US" dirty="0"/>
              <a:t>Target attribute = rate of fatality</a:t>
            </a:r>
          </a:p>
          <a:p>
            <a:pPr marL="845820" lvl="1" indent="-3429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Pick the best model (1 out of 4)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future data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 future data into our chosen model to predict future number of available beds per country for </a:t>
            </a:r>
            <a:r>
              <a:rPr lang="en-US" b="1" i="1" dirty="0"/>
              <a:t>future dates</a:t>
            </a:r>
            <a:r>
              <a:rPr lang="en-US" dirty="0"/>
              <a:t>. 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dirty="0"/>
              <a:t>Target attribute = number of available beds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future data and future number of available beds (obtained in previous step) to predict future fatality rates.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dirty="0"/>
              <a:t>Target attribute = fatality rate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how the number of available beds (capacity) affects the rate of fatality.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6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5421F-EE7A-2C4B-A749-FF657F00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257630"/>
            <a:ext cx="10908667" cy="10214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models are we trying?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56627B-E857-4D04-B72A-1BBAA498A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831294"/>
              </p:ext>
            </p:extLst>
          </p:nvPr>
        </p:nvGraphicFramePr>
        <p:xfrm>
          <a:off x="702727" y="1029176"/>
          <a:ext cx="10786546" cy="3444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9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2CA8F-E422-FB4B-9ED5-4E2FCF5A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Why did we choose these models?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629725-B07E-4CB2-82AD-CC440C260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8690605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17988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1464</Words>
  <Application>Microsoft Macintosh PowerPoint</Application>
  <PresentationFormat>Widescreen</PresentationFormat>
  <Paragraphs>310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Corbel</vt:lpstr>
      <vt:lpstr>Wingdings 2</vt:lpstr>
      <vt:lpstr>Frame</vt:lpstr>
      <vt:lpstr>Hospital Resource Prediction --------------------------------------------------------------------------------------------------------------- Predicting hospital bed usage  and    its  effect  on COVID-19 fatality rates. </vt:lpstr>
      <vt:lpstr>Problem Definiton and Our  Goal</vt:lpstr>
      <vt:lpstr>EDA Summary-   Variables from raw data</vt:lpstr>
      <vt:lpstr>EDA Summary-   Variables created from raw data</vt:lpstr>
      <vt:lpstr>EDA Summary-    Challenges</vt:lpstr>
      <vt:lpstr>EDA Summary-    Solutions</vt:lpstr>
      <vt:lpstr>Overview</vt:lpstr>
      <vt:lpstr>What models are we trying?</vt:lpstr>
      <vt:lpstr>Why did we choose these models?</vt:lpstr>
      <vt:lpstr>Data Preparation – Part 1</vt:lpstr>
      <vt:lpstr>Training Models</vt:lpstr>
      <vt:lpstr>Training models continued</vt:lpstr>
      <vt:lpstr>Evaluations - Code</vt:lpstr>
      <vt:lpstr>PowerPoint Presentation</vt:lpstr>
      <vt:lpstr>Data Preparation – Part 2</vt:lpstr>
      <vt:lpstr>Data Preparation – Part 2</vt:lpstr>
      <vt:lpstr>PowerPoint Presentation</vt:lpstr>
      <vt:lpstr>PowerPoint Presentation</vt:lpstr>
      <vt:lpstr>Data Preparation – Part 2</vt:lpstr>
      <vt:lpstr>PowerPoint Presentation</vt:lpstr>
      <vt:lpstr>Best Model? </vt:lpstr>
      <vt:lpstr>Generating future data</vt:lpstr>
      <vt:lpstr>When will each country run out of hospital beds? </vt:lpstr>
      <vt:lpstr>When will low hospital bed capacity affect rate of fatality?</vt:lpstr>
      <vt:lpstr>Workflow clarified</vt:lpstr>
      <vt:lpstr>What does our final data set look like ? </vt:lpstr>
      <vt:lpstr>How does hospital bed capacity affect rate of fatality ? </vt:lpstr>
      <vt:lpstr>Why good models, but bad results ?</vt:lpstr>
      <vt:lpstr>Future Work</vt:lpstr>
      <vt:lpstr>Resources Used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Resource Prediction --------------------------------------------------------------------------------------------------------------- Predicting hospital bed usage  and    its  effect  on COVID-19 fatality rates. </dc:title>
  <dc:creator>Mahsa Aghaeeaval</dc:creator>
  <cp:lastModifiedBy>Mahsa Aghaeeaval</cp:lastModifiedBy>
  <cp:revision>2</cp:revision>
  <dcterms:created xsi:type="dcterms:W3CDTF">2020-08-06T02:31:00Z</dcterms:created>
  <dcterms:modified xsi:type="dcterms:W3CDTF">2021-04-06T01:23:42Z</dcterms:modified>
</cp:coreProperties>
</file>